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7" r:id="rId2"/>
    <p:sldId id="272" r:id="rId3"/>
    <p:sldId id="308" r:id="rId4"/>
    <p:sldId id="336" r:id="rId5"/>
    <p:sldId id="337" r:id="rId6"/>
    <p:sldId id="352" r:id="rId7"/>
    <p:sldId id="338" r:id="rId8"/>
    <p:sldId id="321" r:id="rId9"/>
    <p:sldId id="340" r:id="rId10"/>
    <p:sldId id="341" r:id="rId11"/>
    <p:sldId id="342" r:id="rId12"/>
    <p:sldId id="343" r:id="rId13"/>
    <p:sldId id="345" r:id="rId14"/>
    <p:sldId id="326" r:id="rId15"/>
    <p:sldId id="346" r:id="rId16"/>
    <p:sldId id="347" r:id="rId17"/>
    <p:sldId id="351" r:id="rId18"/>
    <p:sldId id="349" r:id="rId19"/>
    <p:sldId id="348" r:id="rId20"/>
    <p:sldId id="339" r:id="rId21"/>
    <p:sldId id="353" r:id="rId22"/>
    <p:sldId id="344" r:id="rId23"/>
    <p:sldId id="270" r:id="rId24"/>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7038" userDrawn="1">
          <p15:clr>
            <a:srgbClr val="A4A3A4"/>
          </p15:clr>
        </p15:guide>
        <p15:guide id="3" orient="horz" pos="3498" userDrawn="1">
          <p15:clr>
            <a:srgbClr val="A4A3A4"/>
          </p15:clr>
        </p15:guide>
        <p15:guide id="4" orient="horz" pos="3113" userDrawn="1">
          <p15:clr>
            <a:srgbClr val="A4A3A4"/>
          </p15:clr>
        </p15:guide>
        <p15:guide id="5" pos="27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038"/>
    <a:srgbClr val="F07E40"/>
    <a:srgbClr val="F8AD82"/>
    <a:srgbClr val="8F8990"/>
    <a:srgbClr val="F08042"/>
    <a:srgbClr val="8B8A90"/>
    <a:srgbClr val="C0C1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99" autoAdjust="0"/>
    <p:restoredTop sz="94660"/>
  </p:normalViewPr>
  <p:slideViewPr>
    <p:cSldViewPr snapToGrid="0" showGuides="1">
      <p:cViewPr varScale="1">
        <p:scale>
          <a:sx n="92" d="100"/>
          <a:sy n="92" d="100"/>
        </p:scale>
        <p:origin x="200" y="928"/>
      </p:cViewPr>
      <p:guideLst>
        <p:guide orient="horz" pos="799"/>
        <p:guide pos="7038"/>
        <p:guide orient="horz" pos="3498"/>
        <p:guide orient="horz" pos="3113"/>
        <p:guide pos="2751"/>
      </p:guideLst>
    </p:cSldViewPr>
  </p:slideViewPr>
  <p:notesTextViewPr>
    <p:cViewPr>
      <p:scale>
        <a:sx n="1" d="1"/>
        <a:sy n="1" d="1"/>
      </p:scale>
      <p:origin x="0" y="0"/>
    </p:cViewPr>
  </p:notesTextViewPr>
  <p:notesViewPr>
    <p:cSldViewPr snapToGrid="0" showGuides="1">
      <p:cViewPr varScale="1">
        <p:scale>
          <a:sx n="57" d="100"/>
          <a:sy n="57" d="100"/>
        </p:scale>
        <p:origin x="2902"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05T20:29:11.979"/>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1 165,'17'50,"5"8,5 9,7 24,-15-45,1 2,1 14,2 0,1-3,1 1,4 12,1 2,2-1,1 2,6 13,1 0,-4-8,1 1,-11-20,1 1,-1-1,5 15,0 1,4 14,0-2,-9-18,0-1,4 9,0 0,-4-12,-1-2,2 1,1 1,1 4,-1 0,-2-10,0-1,0 10,-1 0,-5-13,0-1,-1 0,-1-1,12 33,-2-7,-5-14,1 2,-1-4,5 17,-5-12,1 11,-8-15,3-1,-3 0,-1-14,0 1,-5-9,0 5,-3-1,1 6,-3-5,0 3,0-3,-2 10,3-4,-1 8,2-3,-3 3,2 9,-4 2,2 9,0-11,1-4,0-28,-1-7,-1-18,-3-8,17-27,2-12,22-33,-1-6,-15 24,1-2,1-6,0-3,4-10,0-1,-2 3,1 0,4-9,0-2,-2-4,0 0,0 0,-1-3,-9 16,-1-4,-1 1,-2 6,-1 0,-1-2,3-12,0-3,-1 1,-1 5,-2 2,0-2,1-6,-1-1,-2 1,-2 8,-2 2,-1-1,-2-3,-1-1,-1 4,-1-17,-1 2,-1-2,-2 3,0 21,0 1,-1-6,-1 0,0 13,-1 2,0-4,0 2,-5-28,0 5,-6 16,2 13,-4-5,4 14,3-7,0 7,0-8,-1 8,-1-7,0 5,5-12,-1-9,4-14,0-2,0 1,-1 0,1 11,0 1,1 14,-1 13,2 8,0 10,1 5,0 9,1 5,0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05T20:29:00.6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5582 1,'-64'69,"0"1,-1 0,1 0,0-1,-1 1,1 0,-1 0,1 0,0-1,-1 1,1 0,-1 0,1 0,0-1,-1 1,1 0,0 0,-1 0,-3 4,-1 2,0 2,-1 0,0 1,0-1,1 0,0-2,2 0,2-3,1-3,3-3,2-3,4-4,2-4,4-5,-27 25,8-12,5-6,3-4,2 3,-4 7,3-1,3-3,6-6,-8 6,7-7,6-7,1-2,-2 4,2-2,-27 23,34-30,1-3,-19 13,-4 4,6-9,-2-2,-1 4,5-4,-6 7,5-3,-5 5,11-10,-1 4,9-10,-11 11,2-2,-9 8,6-8,1 0,11-9,4-5,8-6,1-3,2-4,2-2,-3 3,-1 0,-6 4,2-1,-6 4,2-4,-14 13,-6 4,-13 10,6-1,-7 2,12-5,2-1,8-4,16-10,7-8,10-8,4-6,4-2,-3 5,0-1,-1 2,-2-1,0 2,-3 2,-3 7,-2 0,-5 8,0-2,-4 4,2-2,1 0,3-3,8-4,0-6,7-1,-1-6,3 2,0-3,0 3,0 2,0-4,0 3,-1-3,1 1,0 0,-1 0,1-1,-2 1,0-1,0 3,1-5,-2 4,2-4,-8 6,-2 0,-6 8,1-2,0 7,6-8,-3 4,2-6,-5 5,0-1,0 0,5-2,4-4,6-4,-2-2,2 2,-1-2,1 2,0-1,28-3,-6-6,32-13,-6-17,-16 11,-2-2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5-05T20:29:03.23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 0,'24'42,"7"7,2-3,14 17,10 8,-18-24,4 0,3 0,4 1,11 12,2 1,-1-9,1 0,8 10,1 0,-3-8,1 0,2 3,0 0,-8-9,-1 0,1 0,-2-2,-6-7,0 0,4 5,0-2,-8-7,0-2,3 5,1-1,-5-6,0 0,4 3,0 0,2-1,0 0,-7-2,0 1,-2-2,-2 0,34 27,-5 3,-5-1,4 4,-8-6,1-1,-7-3,4 2,-9-3,6 1,-6 0,-5-5,6 6,-8 0,9 14,-3 1,-21-24,2 1,23 27,-26-29,1-2,22 24,4 5,2-1,3 5,-5-5,0 1,-6-5,2 0,7 9,-6-11,2 7,-7-13,-2 4,-1-7,4 11,-7-11,6 7,-6-8,6 5,-5-5,1 1,-4-4,3 1,3 1,-4-4,2 0,-8-8,-1 0,-1-3,6 10,1-4,3 9,-1-6,4 0,-6-3,-1-5,-12-6,-6-5,-2-1,-4-2,5 2,-3-1,5 3,-5-4,4 5,-5-8,4 3,-7-9,2 0,-4 0,0-4,1 6,0-5,3 4,-2-3,4 1,-3-1,-2-2,-5-5,1 1,-3-2,4 0,0 0,2 0,-1 0,-3-1,-2-1,0 1,2-2,-2 2,1-2,7-1,-11-1,6-1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8427" cy="513508"/>
          </a:xfrm>
          <a:prstGeom prst="rect">
            <a:avLst/>
          </a:prstGeom>
        </p:spPr>
        <p:txBody>
          <a:bodyPr vert="horz" lIns="99061" tIns="49531" rIns="99061" bIns="49531" rtlCol="0"/>
          <a:lstStyle>
            <a:lvl1pPr algn="l">
              <a:defRPr sz="1300"/>
            </a:lvl1pPr>
          </a:lstStyle>
          <a:p>
            <a:endParaRPr lang="it-IT"/>
          </a:p>
        </p:txBody>
      </p:sp>
      <p:sp>
        <p:nvSpPr>
          <p:cNvPr id="3" name="Segnaposto data 2"/>
          <p:cNvSpPr>
            <a:spLocks noGrp="1"/>
          </p:cNvSpPr>
          <p:nvPr>
            <p:ph type="dt" idx="1"/>
          </p:nvPr>
        </p:nvSpPr>
        <p:spPr>
          <a:xfrm>
            <a:off x="4023993" y="0"/>
            <a:ext cx="3078427" cy="513508"/>
          </a:xfrm>
          <a:prstGeom prst="rect">
            <a:avLst/>
          </a:prstGeom>
        </p:spPr>
        <p:txBody>
          <a:bodyPr vert="horz" lIns="99061" tIns="49531" rIns="99061" bIns="49531" rtlCol="0"/>
          <a:lstStyle>
            <a:lvl1pPr algn="r">
              <a:defRPr sz="1300"/>
            </a:lvl1pPr>
          </a:lstStyle>
          <a:p>
            <a:fld id="{78E56029-F77A-4F85-84DE-BAAC7982EDCE}" type="datetimeFigureOut">
              <a:rPr lang="it-IT" smtClean="0"/>
              <a:t>06/05/19</a:t>
            </a:fld>
            <a:endParaRPr lang="it-IT"/>
          </a:p>
        </p:txBody>
      </p:sp>
      <p:sp>
        <p:nvSpPr>
          <p:cNvPr id="4" name="Segnaposto immagine diapositiva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1" tIns="49531" rIns="99061" bIns="49531" rtlCol="0" anchor="ctr"/>
          <a:lstStyle/>
          <a:p>
            <a:endParaRPr lang="it-IT"/>
          </a:p>
        </p:txBody>
      </p:sp>
      <p:sp>
        <p:nvSpPr>
          <p:cNvPr id="5" name="Segnaposto note 4"/>
          <p:cNvSpPr>
            <a:spLocks noGrp="1"/>
          </p:cNvSpPr>
          <p:nvPr>
            <p:ph type="body" sz="quarter" idx="3"/>
          </p:nvPr>
        </p:nvSpPr>
        <p:spPr>
          <a:xfrm>
            <a:off x="710407" y="4925408"/>
            <a:ext cx="5683250" cy="4029879"/>
          </a:xfrm>
          <a:prstGeom prst="rect">
            <a:avLst/>
          </a:prstGeom>
        </p:spPr>
        <p:txBody>
          <a:bodyPr vert="horz" lIns="99061" tIns="49531" rIns="99061" bIns="49531"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8"/>
            <a:ext cx="3078427" cy="513507"/>
          </a:xfrm>
          <a:prstGeom prst="rect">
            <a:avLst/>
          </a:prstGeom>
        </p:spPr>
        <p:txBody>
          <a:bodyPr vert="horz" lIns="99061" tIns="49531" rIns="99061" bIns="49531" rtlCol="0" anchor="b"/>
          <a:lstStyle>
            <a:lvl1pPr algn="l">
              <a:defRPr sz="1300"/>
            </a:lvl1pPr>
          </a:lstStyle>
          <a:p>
            <a:endParaRPr lang="it-IT"/>
          </a:p>
        </p:txBody>
      </p:sp>
      <p:sp>
        <p:nvSpPr>
          <p:cNvPr id="7" name="Segnaposto numero diapositiva 6"/>
          <p:cNvSpPr>
            <a:spLocks noGrp="1"/>
          </p:cNvSpPr>
          <p:nvPr>
            <p:ph type="sldNum" sz="quarter" idx="5"/>
          </p:nvPr>
        </p:nvSpPr>
        <p:spPr>
          <a:xfrm>
            <a:off x="4023993" y="9721108"/>
            <a:ext cx="3078427" cy="513507"/>
          </a:xfrm>
          <a:prstGeom prst="rect">
            <a:avLst/>
          </a:prstGeom>
        </p:spPr>
        <p:txBody>
          <a:bodyPr vert="horz" lIns="99061" tIns="49531" rIns="99061" bIns="49531" rtlCol="0" anchor="b"/>
          <a:lstStyle>
            <a:lvl1pPr algn="r">
              <a:defRPr sz="1300"/>
            </a:lvl1pPr>
          </a:lstStyle>
          <a:p>
            <a:fld id="{CDE82380-ED8F-4149-A4BD-3C87FB7E6E05}" type="slidenum">
              <a:rPr lang="it-IT" smtClean="0"/>
              <a:t>‹#›</a:t>
            </a:fld>
            <a:endParaRPr lang="it-IT"/>
          </a:p>
        </p:txBody>
      </p:sp>
    </p:spTree>
    <p:extLst>
      <p:ext uri="{BB962C8B-B14F-4D97-AF65-F5344CB8AC3E}">
        <p14:creationId xmlns:p14="http://schemas.microsoft.com/office/powerpoint/2010/main" val="1017100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LINES TO USE PPT">
    <p:bg>
      <p:bgRef idx="1001">
        <a:schemeClr val="bg2"/>
      </p:bgRef>
    </p:bg>
    <p:spTree>
      <p:nvGrpSpPr>
        <p:cNvPr id="1" name=""/>
        <p:cNvGrpSpPr/>
        <p:nvPr/>
      </p:nvGrpSpPr>
      <p:grpSpPr>
        <a:xfrm>
          <a:off x="0" y="0"/>
          <a:ext cx="0" cy="0"/>
          <a:chOff x="0" y="0"/>
          <a:chExt cx="0" cy="0"/>
        </a:xfrm>
      </p:grpSpPr>
      <p:sp>
        <p:nvSpPr>
          <p:cNvPr id="40" name="Sottotitolo 2">
            <a:extLst>
              <a:ext uri="{FF2B5EF4-FFF2-40B4-BE49-F238E27FC236}">
                <a16:creationId xmlns:a16="http://schemas.microsoft.com/office/drawing/2014/main" id="{31130E2D-7A46-417A-B6CA-9477292C62E0}"/>
              </a:ext>
            </a:extLst>
          </p:cNvPr>
          <p:cNvSpPr>
            <a:spLocks noGrp="1"/>
          </p:cNvSpPr>
          <p:nvPr>
            <p:ph type="subTitle" idx="1" hasCustomPrompt="1"/>
          </p:nvPr>
        </p:nvSpPr>
        <p:spPr>
          <a:xfrm>
            <a:off x="382918" y="1452995"/>
            <a:ext cx="11388084" cy="829971"/>
          </a:xfrm>
          <a:prstGeom prst="rect">
            <a:avLst/>
          </a:prstGeom>
        </p:spPr>
        <p:txBody>
          <a:bodyPr wrap="square" anchor="t" anchorCtr="0">
            <a:noAutofit/>
          </a:bodyPr>
          <a:lstStyle>
            <a:lvl1pPr marL="0" indent="0" algn="just">
              <a:buNone/>
              <a:defRPr sz="1800" b="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The slides of the PPT have been realized based on a customized template. Therefore, their structure does not have to be modified. Every slide has a specific function, shown in the title of the slide itself. Any future PPT will have to consist of an opening cover, a closing cover and, if needed, a slide to separate sections. For ease of use, the abovementioned slides have been already included in the list of the different types of slide. In order to add new slides, please click on “NEW SLIDE” and select the type of slide which meets your specific need based on its title. In every slide it has been highlighted where and how to insert contents.</a:t>
            </a:r>
          </a:p>
        </p:txBody>
      </p:sp>
      <p:sp>
        <p:nvSpPr>
          <p:cNvPr id="10" name="Segnaposto testo 2">
            <a:extLst>
              <a:ext uri="{FF2B5EF4-FFF2-40B4-BE49-F238E27FC236}">
                <a16:creationId xmlns:a16="http://schemas.microsoft.com/office/drawing/2014/main" id="{320D6993-5FF4-4DC9-BFE5-EAC9687B0C6B}"/>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baseline="0">
                <a:solidFill>
                  <a:srgbClr val="8F8990"/>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it-IT" dirty="0"/>
              <a:t>GUIDELINES TO USE CLIC POWERPOINT TEMPLATE </a:t>
            </a:r>
          </a:p>
        </p:txBody>
      </p:sp>
      <p:sp>
        <p:nvSpPr>
          <p:cNvPr id="5" name="Sottotitolo 2">
            <a:extLst>
              <a:ext uri="{FF2B5EF4-FFF2-40B4-BE49-F238E27FC236}">
                <a16:creationId xmlns:a16="http://schemas.microsoft.com/office/drawing/2014/main" id="{31130E2D-7A46-417A-B6CA-9477292C62E0}"/>
              </a:ext>
            </a:extLst>
          </p:cNvPr>
          <p:cNvSpPr txBox="1">
            <a:spLocks/>
          </p:cNvSpPr>
          <p:nvPr userDrawn="1"/>
        </p:nvSpPr>
        <p:spPr>
          <a:xfrm>
            <a:off x="387268" y="3033597"/>
            <a:ext cx="11388084" cy="829971"/>
          </a:xfrm>
          <a:prstGeom prst="rect">
            <a:avLst/>
          </a:prstGeom>
        </p:spPr>
        <p:txBody>
          <a:bodyPr wrap="square" anchor="t" anchorCtr="0">
            <a:noAutofit/>
          </a:bodyPr>
          <a:lstStyle>
            <a:lvl1pPr marL="0" indent="0" algn="just" defTabSz="914400" rtl="0" eaLnBrk="1" latinLnBrk="0" hangingPunct="1">
              <a:lnSpc>
                <a:spcPct val="90000"/>
              </a:lnSpc>
              <a:spcBef>
                <a:spcPts val="1000"/>
              </a:spcBef>
              <a:buFont typeface="Arial" panose="020B0604020202020204" pitchFamily="34" charset="0"/>
              <a:buNone/>
              <a:defRPr sz="1800" b="0" kern="1200" baseline="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0" u="none" strike="noStrike" kern="1200" baseline="0" dirty="0">
                <a:solidFill>
                  <a:schemeClr val="tx1"/>
                </a:solidFill>
                <a:effectLst/>
                <a:latin typeface="Arial" panose="020B0604020202020204" pitchFamily="34" charset="0"/>
                <a:ea typeface="+mn-ea"/>
                <a:cs typeface="Arial" panose="020B0604020202020204" pitchFamily="34" charset="0"/>
              </a:rPr>
              <a:t>Once the presentation is completed, please delete this guideline slide. </a:t>
            </a:r>
            <a:r>
              <a:rPr lang="en-US" b="1" dirty="0"/>
              <a:t>In any case, please do not modify the original file.</a:t>
            </a:r>
            <a:r>
              <a:rPr lang="en-US" b="1" baseline="0" dirty="0"/>
              <a:t> </a:t>
            </a:r>
            <a:endParaRPr lang="en-US" b="1" dirty="0"/>
          </a:p>
        </p:txBody>
      </p:sp>
    </p:spTree>
    <p:extLst>
      <p:ext uri="{BB962C8B-B14F-4D97-AF65-F5344CB8AC3E}">
        <p14:creationId xmlns:p14="http://schemas.microsoft.com/office/powerpoint/2010/main" val="94553805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2 lists-1 SUB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E17A8D29-9D13-4D9A-B552-4AD9CC4813BD}"/>
              </a:ext>
            </a:extLst>
          </p:cNvPr>
          <p:cNvSpPr>
            <a:spLocks noGrp="1"/>
          </p:cNvSpPr>
          <p:nvPr>
            <p:ph sz="half" idx="12" hasCustomPrompt="1"/>
          </p:nvPr>
        </p:nvSpPr>
        <p:spPr>
          <a:xfrm>
            <a:off x="6146801" y="2377441"/>
            <a:ext cx="5637212" cy="3722146"/>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 </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13" name="Segnaposto contenuto 2">
            <a:extLst>
              <a:ext uri="{FF2B5EF4-FFF2-40B4-BE49-F238E27FC236}">
                <a16:creationId xmlns:a16="http://schemas.microsoft.com/office/drawing/2014/main" id="{AFB39BC4-072F-4BA4-95E0-CC1A7E0B681B}"/>
              </a:ext>
            </a:extLst>
          </p:cNvPr>
          <p:cNvSpPr>
            <a:spLocks noGrp="1"/>
          </p:cNvSpPr>
          <p:nvPr>
            <p:ph sz="half" idx="1" hasCustomPrompt="1"/>
          </p:nvPr>
        </p:nvSpPr>
        <p:spPr>
          <a:xfrm>
            <a:off x="371476" y="2377441"/>
            <a:ext cx="5680746" cy="3722146"/>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a:p>
            <a:pPr lvl="4"/>
            <a:endParaRPr lang="it-IT" dirty="0"/>
          </a:p>
        </p:txBody>
      </p:sp>
      <p:sp>
        <p:nvSpPr>
          <p:cNvPr id="14" name="Sottotitolo 2">
            <a:extLst>
              <a:ext uri="{FF2B5EF4-FFF2-40B4-BE49-F238E27FC236}">
                <a16:creationId xmlns:a16="http://schemas.microsoft.com/office/drawing/2014/main" id="{1C0687B8-E2FD-4895-9372-F35C8DC1734E}"/>
              </a:ext>
            </a:extLst>
          </p:cNvPr>
          <p:cNvSpPr>
            <a:spLocks noGrp="1"/>
          </p:cNvSpPr>
          <p:nvPr>
            <p:ph type="subTitle" idx="15" hasCustomPrompt="1"/>
          </p:nvPr>
        </p:nvSpPr>
        <p:spPr>
          <a:xfrm>
            <a:off x="371475" y="1435101"/>
            <a:ext cx="11412538" cy="865868"/>
          </a:xfrm>
          <a:prstGeom prst="rect">
            <a:avLst/>
          </a:prstGeom>
          <a:ln w="12700">
            <a:solidFill>
              <a:srgbClr val="F07E40"/>
            </a:solidFill>
            <a:prstDash val="sysDash"/>
          </a:ln>
        </p:spPr>
        <p:txBody>
          <a:bodyPr wrap="square" anchor="ctr" anchorCtr="0">
            <a:noAutofit/>
          </a:bodyPr>
          <a:lstStyle>
            <a:lvl1pPr marL="0" indent="0" algn="l">
              <a:buNone/>
              <a:defRPr sz="1900" b="1" u="none">
                <a:solidFill>
                  <a:srgbClr val="8F8990"/>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err="1"/>
              <a:t>Type</a:t>
            </a:r>
            <a:r>
              <a:rPr lang="it-IT" dirty="0"/>
              <a:t> </a:t>
            </a:r>
            <a:r>
              <a:rPr lang="it-IT" dirty="0" err="1"/>
              <a:t>here</a:t>
            </a:r>
            <a:r>
              <a:rPr lang="it-IT" dirty="0"/>
              <a:t> the </a:t>
            </a:r>
            <a:r>
              <a:rPr lang="it-IT" dirty="0" err="1"/>
              <a:t>content</a:t>
            </a:r>
            <a:r>
              <a:rPr lang="it-IT" dirty="0"/>
              <a:t> of </a:t>
            </a:r>
            <a:r>
              <a:rPr lang="it-IT" dirty="0" err="1"/>
              <a:t>your</a:t>
            </a:r>
            <a:r>
              <a:rPr lang="it-IT" dirty="0"/>
              <a:t> </a:t>
            </a:r>
            <a:r>
              <a:rPr lang="it-IT" dirty="0" err="1"/>
              <a:t>subtitle</a:t>
            </a:r>
            <a:r>
              <a:rPr lang="it-IT" dirty="0"/>
              <a:t> </a:t>
            </a:r>
          </a:p>
        </p:txBody>
      </p:sp>
      <p:sp>
        <p:nvSpPr>
          <p:cNvPr id="11" name="Segnaposto numero diapositiva 5">
            <a:extLst>
              <a:ext uri="{FF2B5EF4-FFF2-40B4-BE49-F238E27FC236}">
                <a16:creationId xmlns:a16="http://schemas.microsoft.com/office/drawing/2014/main" id="{D1C8748A-AF39-44FF-82E7-D29985410419}"/>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noAutofit/>
          </a:bodyP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9" name="Immagine 18">
            <a:extLst>
              <a:ext uri="{FF2B5EF4-FFF2-40B4-BE49-F238E27FC236}">
                <a16:creationId xmlns:a16="http://schemas.microsoft.com/office/drawing/2014/main" id="{33716E6D-6010-457A-88CC-B6F2300ECC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20" name="Gruppo 19">
            <a:extLst>
              <a:ext uri="{FF2B5EF4-FFF2-40B4-BE49-F238E27FC236}">
                <a16:creationId xmlns:a16="http://schemas.microsoft.com/office/drawing/2014/main" id="{9C1DFB55-DE5A-4E8B-8B62-AAFBDB147ABA}"/>
              </a:ext>
            </a:extLst>
          </p:cNvPr>
          <p:cNvGrpSpPr/>
          <p:nvPr userDrawn="1"/>
        </p:nvGrpSpPr>
        <p:grpSpPr>
          <a:xfrm>
            <a:off x="395932" y="6185979"/>
            <a:ext cx="2231210" cy="549638"/>
            <a:chOff x="8653065" y="6171787"/>
            <a:chExt cx="2528701" cy="622923"/>
          </a:xfrm>
        </p:grpSpPr>
        <p:pic>
          <p:nvPicPr>
            <p:cNvPr id="21" name="Immagine 20">
              <a:extLst>
                <a:ext uri="{FF2B5EF4-FFF2-40B4-BE49-F238E27FC236}">
                  <a16:creationId xmlns:a16="http://schemas.microsoft.com/office/drawing/2014/main" id="{AE62A98E-9983-4B31-A4A1-DCC370893506}"/>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2" name="Rettangolo 21">
              <a:extLst>
                <a:ext uri="{FF2B5EF4-FFF2-40B4-BE49-F238E27FC236}">
                  <a16:creationId xmlns:a16="http://schemas.microsoft.com/office/drawing/2014/main" id="{08AB6FAB-42B5-428D-AAFA-4FB05B1DECDD}"/>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A547A8A9-0FE6-4CF5-8439-DAC0A615B247}"/>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1 SUBTITLE, 2 LISTS, CHARTS, ETC. CLICK TO MODIFY THE TITLE OF YOUR SLIDE (UPPERCASE)</a:t>
            </a:r>
          </a:p>
        </p:txBody>
      </p:sp>
      <p:sp>
        <p:nvSpPr>
          <p:cNvPr id="16"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1361421937"/>
      </p:ext>
    </p:extLst>
  </p:cSld>
  <p:clrMapOvr>
    <a:masterClrMapping/>
  </p:clrMapOvr>
  <p:extLst mod="1">
    <p:ext uri="{DCECCB84-F9BA-43D5-87BE-67443E8EF086}">
      <p15:sldGuideLst xmlns:p15="http://schemas.microsoft.com/office/powerpoint/2012/main">
        <p15:guide id="1" orient="horz" pos="904" userDrawn="1">
          <p15:clr>
            <a:srgbClr val="FBAE40"/>
          </p15:clr>
        </p15:guide>
        <p15:guide id="2" pos="234">
          <p15:clr>
            <a:srgbClr val="FBAE40"/>
          </p15:clr>
        </p15:guide>
        <p15:guide id="3" pos="7423">
          <p15:clr>
            <a:srgbClr val="FBAE40"/>
          </p15:clr>
        </p15:guide>
        <p15:guide id="4" orient="horz" pos="1457" userDrawn="1">
          <p15:clr>
            <a:srgbClr val="FBAE40"/>
          </p15:clr>
        </p15:guide>
        <p15:guide id="5" orient="horz" pos="150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2 lists-2 SUBTITL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Segnaposto contenuto 2">
            <a:extLst>
              <a:ext uri="{FF2B5EF4-FFF2-40B4-BE49-F238E27FC236}">
                <a16:creationId xmlns:a16="http://schemas.microsoft.com/office/drawing/2014/main" id="{FCDCE378-07B6-4EE6-9C3E-E24A6DD44B53}"/>
              </a:ext>
            </a:extLst>
          </p:cNvPr>
          <p:cNvSpPr>
            <a:spLocks noGrp="1"/>
          </p:cNvSpPr>
          <p:nvPr>
            <p:ph sz="half" idx="1" hasCustomPrompt="1"/>
          </p:nvPr>
        </p:nvSpPr>
        <p:spPr>
          <a:xfrm>
            <a:off x="371475" y="2369416"/>
            <a:ext cx="5680747" cy="3716103"/>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a:t>
            </a:r>
          </a:p>
          <a:p>
            <a:pPr lvl="1"/>
            <a:r>
              <a:rPr lang="it-IT" dirty="0"/>
              <a:t>Second </a:t>
            </a:r>
            <a:r>
              <a:rPr lang="it-IT" dirty="0" err="1"/>
              <a:t>level</a:t>
            </a:r>
            <a:endParaRPr lang="it-IT" dirty="0"/>
          </a:p>
          <a:p>
            <a:pPr lvl="2"/>
            <a:r>
              <a:rPr lang="it-IT" dirty="0"/>
              <a:t>Third </a:t>
            </a:r>
            <a:r>
              <a:rPr lang="it-IT" dirty="0" err="1"/>
              <a:t>livel</a:t>
            </a:r>
            <a:r>
              <a:rPr lang="it-IT" dirty="0"/>
              <a:t>  </a:t>
            </a:r>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20" name="Sottotitolo 2">
            <a:extLst>
              <a:ext uri="{FF2B5EF4-FFF2-40B4-BE49-F238E27FC236}">
                <a16:creationId xmlns:a16="http://schemas.microsoft.com/office/drawing/2014/main" id="{CA140288-F8F9-4E8A-966B-DFFDACEA0E70}"/>
              </a:ext>
            </a:extLst>
          </p:cNvPr>
          <p:cNvSpPr>
            <a:spLocks noGrp="1"/>
          </p:cNvSpPr>
          <p:nvPr>
            <p:ph type="subTitle" idx="15" hasCustomPrompt="1"/>
          </p:nvPr>
        </p:nvSpPr>
        <p:spPr>
          <a:xfrm>
            <a:off x="371474" y="1435100"/>
            <a:ext cx="5680748" cy="877888"/>
          </a:xfrm>
          <a:prstGeom prst="rect">
            <a:avLst/>
          </a:prstGeom>
          <a:ln w="12700">
            <a:solidFill>
              <a:srgbClr val="F07E40"/>
            </a:solidFill>
            <a:prstDash val="sysDash"/>
          </a:ln>
        </p:spPr>
        <p:txBody>
          <a:bodyPr wrap="square" anchor="ctr" anchorCtr="0">
            <a:noAutofit/>
          </a:bodyPr>
          <a:lstStyle>
            <a:lvl1pPr marL="0" indent="0" algn="l">
              <a:buNone/>
              <a:defRPr sz="1900" b="1" u="none">
                <a:solidFill>
                  <a:srgbClr val="8F8990"/>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err="1"/>
              <a:t>Type</a:t>
            </a:r>
            <a:r>
              <a:rPr lang="it-IT" dirty="0"/>
              <a:t> </a:t>
            </a:r>
            <a:r>
              <a:rPr lang="it-IT" dirty="0" err="1"/>
              <a:t>here</a:t>
            </a:r>
            <a:r>
              <a:rPr lang="it-IT" dirty="0"/>
              <a:t> the </a:t>
            </a:r>
            <a:r>
              <a:rPr lang="it-IT" dirty="0" err="1"/>
              <a:t>content</a:t>
            </a:r>
            <a:r>
              <a:rPr lang="it-IT" dirty="0"/>
              <a:t> of </a:t>
            </a:r>
            <a:r>
              <a:rPr lang="it-IT" dirty="0" err="1"/>
              <a:t>your</a:t>
            </a:r>
            <a:r>
              <a:rPr lang="it-IT" dirty="0"/>
              <a:t> </a:t>
            </a:r>
            <a:r>
              <a:rPr lang="it-IT" dirty="0" err="1"/>
              <a:t>subtitle</a:t>
            </a:r>
            <a:r>
              <a:rPr lang="it-IT" dirty="0"/>
              <a:t> </a:t>
            </a:r>
          </a:p>
        </p:txBody>
      </p:sp>
      <p:sp>
        <p:nvSpPr>
          <p:cNvPr id="12" name="Segnaposto numero diapositiva 5">
            <a:extLst>
              <a:ext uri="{FF2B5EF4-FFF2-40B4-BE49-F238E27FC236}">
                <a16:creationId xmlns:a16="http://schemas.microsoft.com/office/drawing/2014/main" id="{EEB72EB6-A524-41D7-980A-5293649A0B2C}"/>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3" name="Immagine 12">
            <a:extLst>
              <a:ext uri="{FF2B5EF4-FFF2-40B4-BE49-F238E27FC236}">
                <a16:creationId xmlns:a16="http://schemas.microsoft.com/office/drawing/2014/main" id="{2F690719-EE4D-4FE5-886B-785EAED266C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4" name="Gruppo 13">
            <a:extLst>
              <a:ext uri="{FF2B5EF4-FFF2-40B4-BE49-F238E27FC236}">
                <a16:creationId xmlns:a16="http://schemas.microsoft.com/office/drawing/2014/main" id="{DA20340C-2381-4191-9BEC-66BBEA4CAEF6}"/>
              </a:ext>
            </a:extLst>
          </p:cNvPr>
          <p:cNvGrpSpPr/>
          <p:nvPr userDrawn="1"/>
        </p:nvGrpSpPr>
        <p:grpSpPr>
          <a:xfrm>
            <a:off x="395932" y="6185979"/>
            <a:ext cx="2231210" cy="549638"/>
            <a:chOff x="8653065" y="6171787"/>
            <a:chExt cx="2528701" cy="622923"/>
          </a:xfrm>
        </p:grpSpPr>
        <p:pic>
          <p:nvPicPr>
            <p:cNvPr id="22" name="Immagine 21">
              <a:extLst>
                <a:ext uri="{FF2B5EF4-FFF2-40B4-BE49-F238E27FC236}">
                  <a16:creationId xmlns:a16="http://schemas.microsoft.com/office/drawing/2014/main" id="{FC38F98B-15DB-442B-84EE-C751F3732AAE}"/>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3" name="Rettangolo 22">
              <a:extLst>
                <a:ext uri="{FF2B5EF4-FFF2-40B4-BE49-F238E27FC236}">
                  <a16:creationId xmlns:a16="http://schemas.microsoft.com/office/drawing/2014/main" id="{543562E9-4CA5-4C68-9A5F-16951684C7BB}"/>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3112E62D-BCD6-47E7-873F-399FD9D8E9F1}"/>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2 SUBTITLES AND 2 LISTS, ETC. CLICK TO MODIFY THE TITLE OF YOUR SLIDE (UPPERCASE)</a:t>
            </a:r>
          </a:p>
        </p:txBody>
      </p:sp>
      <p:sp>
        <p:nvSpPr>
          <p:cNvPr id="18" name="Segnaposto contenuto 2">
            <a:extLst>
              <a:ext uri="{FF2B5EF4-FFF2-40B4-BE49-F238E27FC236}">
                <a16:creationId xmlns:a16="http://schemas.microsoft.com/office/drawing/2014/main" id="{AFA66911-0A37-470D-AFA0-1F7049DF28F5}"/>
              </a:ext>
            </a:extLst>
          </p:cNvPr>
          <p:cNvSpPr>
            <a:spLocks noGrp="1"/>
          </p:cNvSpPr>
          <p:nvPr>
            <p:ph sz="half" idx="17" hasCustomPrompt="1"/>
          </p:nvPr>
        </p:nvSpPr>
        <p:spPr>
          <a:xfrm>
            <a:off x="6104610" y="2369416"/>
            <a:ext cx="5680747" cy="3716103"/>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2" name="Titolo 1">
            <a:extLst>
              <a:ext uri="{FF2B5EF4-FFF2-40B4-BE49-F238E27FC236}">
                <a16:creationId xmlns:a16="http://schemas.microsoft.com/office/drawing/2014/main" id="{F1C32F3E-AFD8-4B40-9504-F6AB95F1F581}"/>
              </a:ext>
            </a:extLst>
          </p:cNvPr>
          <p:cNvSpPr>
            <a:spLocks noGrp="1"/>
          </p:cNvSpPr>
          <p:nvPr>
            <p:ph type="title" hasCustomPrompt="1"/>
          </p:nvPr>
        </p:nvSpPr>
        <p:spPr>
          <a:xfrm>
            <a:off x="6104610" y="1435101"/>
            <a:ext cx="5679404" cy="877888"/>
          </a:xfrm>
          <a:prstGeom prst="rect">
            <a:avLst/>
          </a:prstGeom>
          <a:ln w="12700">
            <a:solidFill>
              <a:srgbClr val="F08042"/>
            </a:solidFill>
            <a:prstDash val="sysDash"/>
          </a:ln>
        </p:spPr>
        <p:txBody>
          <a:bodyPr anchor="ctr" anchorCtr="0"/>
          <a:lstStyle>
            <a:lvl1pPr algn="r">
              <a:defRPr sz="1900" b="1">
                <a:solidFill>
                  <a:schemeClr val="bg1">
                    <a:lumMod val="50000"/>
                  </a:schemeClr>
                </a:solidFill>
                <a:latin typeface="Arial" panose="020B0604020202020204" pitchFamily="34" charset="0"/>
                <a:cs typeface="Arial" panose="020B0604020202020204" pitchFamily="34" charset="0"/>
              </a:defRPr>
            </a:lvl1pPr>
          </a:lstStyle>
          <a:p>
            <a:r>
              <a:rPr lang="it-IT" dirty="0" err="1"/>
              <a:t>Type</a:t>
            </a:r>
            <a:r>
              <a:rPr lang="it-IT" dirty="0"/>
              <a:t> </a:t>
            </a:r>
            <a:r>
              <a:rPr lang="it-IT" dirty="0" err="1"/>
              <a:t>here</a:t>
            </a:r>
            <a:r>
              <a:rPr lang="it-IT" dirty="0"/>
              <a:t> the </a:t>
            </a:r>
            <a:r>
              <a:rPr lang="it-IT" dirty="0" err="1"/>
              <a:t>content</a:t>
            </a:r>
            <a:r>
              <a:rPr lang="it-IT" dirty="0"/>
              <a:t> of </a:t>
            </a:r>
            <a:r>
              <a:rPr lang="it-IT" dirty="0" err="1"/>
              <a:t>your</a:t>
            </a:r>
            <a:r>
              <a:rPr lang="it-IT" dirty="0"/>
              <a:t> slide</a:t>
            </a:r>
          </a:p>
        </p:txBody>
      </p:sp>
    </p:spTree>
    <p:extLst>
      <p:ext uri="{BB962C8B-B14F-4D97-AF65-F5344CB8AC3E}">
        <p14:creationId xmlns:p14="http://schemas.microsoft.com/office/powerpoint/2010/main" val="1071648737"/>
      </p:ext>
    </p:extLst>
  </p:cSld>
  <p:clrMapOvr>
    <a:masterClrMapping/>
  </p:clrMapOvr>
  <p:extLst mod="1">
    <p:ext uri="{DCECCB84-F9BA-43D5-87BE-67443E8EF086}">
      <p15:sldGuideLst xmlns:p15="http://schemas.microsoft.com/office/powerpoint/2012/main">
        <p15:guide id="1" orient="horz" pos="904">
          <p15:clr>
            <a:srgbClr val="FBAE40"/>
          </p15:clr>
        </p15:guide>
        <p15:guide id="2" pos="234">
          <p15:clr>
            <a:srgbClr val="FBAE40"/>
          </p15:clr>
        </p15:guide>
        <p15:guide id="3" pos="7423">
          <p15:clr>
            <a:srgbClr val="FBAE40"/>
          </p15:clr>
        </p15:guide>
        <p15:guide id="4" orient="horz" pos="1457">
          <p15:clr>
            <a:srgbClr val="FBAE40"/>
          </p15:clr>
        </p15:guide>
        <p15:guide id="5" orient="horz" pos="152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different lists-1 sub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egnaposto contenuto 2">
            <a:extLst>
              <a:ext uri="{FF2B5EF4-FFF2-40B4-BE49-F238E27FC236}">
                <a16:creationId xmlns:a16="http://schemas.microsoft.com/office/drawing/2014/main" id="{176D90E7-AD42-4710-8FFD-E8147E232105}"/>
              </a:ext>
            </a:extLst>
          </p:cNvPr>
          <p:cNvSpPr>
            <a:spLocks noGrp="1"/>
          </p:cNvSpPr>
          <p:nvPr>
            <p:ph sz="half" idx="12" hasCustomPrompt="1"/>
          </p:nvPr>
        </p:nvSpPr>
        <p:spPr>
          <a:xfrm>
            <a:off x="4823927" y="1983546"/>
            <a:ext cx="6988244" cy="4116042"/>
          </a:xfrm>
          <a:prstGeom prst="rect">
            <a:avLst/>
          </a:prstGeom>
          <a:ln w="12700">
            <a:solidFill>
              <a:srgbClr val="F07E40"/>
            </a:solidFill>
            <a:prstDash val="sysDash"/>
          </a:ln>
        </p:spPr>
        <p:txBody>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a:t>
            </a:r>
            <a:r>
              <a:rPr lang="it-IT" dirty="0" err="1"/>
              <a:t>pictures</a:t>
            </a:r>
            <a:r>
              <a:rPr lang="it-IT" dirty="0"/>
              <a:t>, etc. </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13" name="Segnaposto contenuto 2">
            <a:extLst>
              <a:ext uri="{FF2B5EF4-FFF2-40B4-BE49-F238E27FC236}">
                <a16:creationId xmlns:a16="http://schemas.microsoft.com/office/drawing/2014/main" id="{74B7DB0B-2D4F-4BE7-817C-C806E335329B}"/>
              </a:ext>
            </a:extLst>
          </p:cNvPr>
          <p:cNvSpPr>
            <a:spLocks noGrp="1"/>
          </p:cNvSpPr>
          <p:nvPr>
            <p:ph sz="half" idx="1" hasCustomPrompt="1"/>
          </p:nvPr>
        </p:nvSpPr>
        <p:spPr>
          <a:xfrm>
            <a:off x="379828" y="2620107"/>
            <a:ext cx="4360123" cy="3479480"/>
          </a:xfrm>
          <a:prstGeom prst="rect">
            <a:avLst/>
          </a:prstGeom>
          <a:ln w="12700">
            <a:solidFill>
              <a:srgbClr val="F07E40"/>
            </a:solidFill>
            <a:prstDash val="sysDash"/>
          </a:ln>
        </p:spPr>
        <p:txBody>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2200">
                <a:latin typeface="+mj-lt"/>
              </a:defRPr>
            </a:lvl2pPr>
            <a:lvl3pPr marL="1143000" indent="-228600">
              <a:buFontTx/>
              <a:buBlip>
                <a:blip r:embed="rId4"/>
              </a:buBlip>
              <a:defRPr>
                <a:latin typeface="+mj-lt"/>
              </a:defRPr>
            </a:lvl3pPr>
            <a:lvl4pPr marL="1600200" indent="-228600">
              <a:buFontTx/>
              <a:buBlip>
                <a:blip r:embed="rId4"/>
              </a:buBlip>
              <a:defRPr>
                <a:latin typeface="+mj-lt"/>
              </a:defRPr>
            </a:lvl4pPr>
            <a:lvl5pPr marL="2057400" indent="-228600">
              <a:buFontTx/>
              <a:buBlip>
                <a:blip r:embed="rId4"/>
              </a:buBlip>
              <a:defRPr>
                <a:latin typeface="+mj-lt"/>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a:t>
            </a:r>
            <a:r>
              <a:rPr lang="it-IT" dirty="0" err="1"/>
              <a:t>pictures</a:t>
            </a:r>
            <a:r>
              <a:rPr lang="it-IT" dirty="0"/>
              <a:t>, etc. </a:t>
            </a:r>
          </a:p>
        </p:txBody>
      </p:sp>
      <p:sp>
        <p:nvSpPr>
          <p:cNvPr id="14" name="Sottotitolo 2">
            <a:extLst>
              <a:ext uri="{FF2B5EF4-FFF2-40B4-BE49-F238E27FC236}">
                <a16:creationId xmlns:a16="http://schemas.microsoft.com/office/drawing/2014/main" id="{15FA4C26-87CB-4A68-876A-3A6613F9FDAE}"/>
              </a:ext>
            </a:extLst>
          </p:cNvPr>
          <p:cNvSpPr>
            <a:spLocks noGrp="1"/>
          </p:cNvSpPr>
          <p:nvPr>
            <p:ph type="subTitle" idx="15" hasCustomPrompt="1"/>
          </p:nvPr>
        </p:nvSpPr>
        <p:spPr>
          <a:xfrm>
            <a:off x="379829" y="1435100"/>
            <a:ext cx="4360122" cy="1112157"/>
          </a:xfrm>
          <a:prstGeom prst="rect">
            <a:avLst/>
          </a:prstGeom>
          <a:ln w="12700">
            <a:solidFill>
              <a:srgbClr val="F07E40"/>
            </a:solidFill>
            <a:prstDash val="sysDash"/>
          </a:ln>
        </p:spPr>
        <p:txBody>
          <a:bodyPr wrap="square">
            <a:noAutofit/>
          </a:bodyPr>
          <a:lstStyle>
            <a:lvl1pPr marL="0" indent="0" algn="just">
              <a:buNone/>
              <a:defRPr sz="1900" b="1" u="none">
                <a:solidFill>
                  <a:srgbClr val="8F8990"/>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Use </a:t>
            </a:r>
            <a:r>
              <a:rPr lang="it-IT" dirty="0" err="1"/>
              <a:t>this</a:t>
            </a:r>
            <a:r>
              <a:rPr lang="it-IT" dirty="0"/>
              <a:t> template to slides with </a:t>
            </a:r>
            <a:r>
              <a:rPr lang="it-IT" dirty="0" err="1"/>
              <a:t>subtitle</a:t>
            </a:r>
            <a:r>
              <a:rPr lang="it-IT" dirty="0"/>
              <a:t>  and </a:t>
            </a:r>
            <a:r>
              <a:rPr lang="it-IT" dirty="0" err="1"/>
              <a:t>lists</a:t>
            </a:r>
            <a:r>
              <a:rPr lang="it-IT" dirty="0"/>
              <a:t>, </a:t>
            </a:r>
            <a:r>
              <a:rPr lang="it-IT" dirty="0" err="1"/>
              <a:t>draws</a:t>
            </a:r>
            <a:r>
              <a:rPr lang="it-IT" dirty="0"/>
              <a:t>, </a:t>
            </a:r>
            <a:r>
              <a:rPr lang="it-IT" dirty="0" err="1"/>
              <a:t>charts</a:t>
            </a:r>
            <a:r>
              <a:rPr lang="it-IT" dirty="0"/>
              <a:t>, etc. </a:t>
            </a:r>
            <a:r>
              <a:rPr lang="it-IT" dirty="0" err="1"/>
              <a:t>Type</a:t>
            </a:r>
            <a:r>
              <a:rPr lang="it-IT" dirty="0"/>
              <a:t> </a:t>
            </a:r>
            <a:r>
              <a:rPr lang="it-IT" dirty="0" err="1"/>
              <a:t>here</a:t>
            </a:r>
            <a:r>
              <a:rPr lang="it-IT" dirty="0"/>
              <a:t> the </a:t>
            </a:r>
            <a:r>
              <a:rPr lang="it-IT" dirty="0" err="1"/>
              <a:t>content</a:t>
            </a:r>
            <a:r>
              <a:rPr lang="it-IT" dirty="0"/>
              <a:t> of </a:t>
            </a:r>
            <a:r>
              <a:rPr lang="it-IT" dirty="0" err="1"/>
              <a:t>subtitle</a:t>
            </a:r>
            <a:endParaRPr lang="it-IT" dirty="0"/>
          </a:p>
        </p:txBody>
      </p:sp>
      <p:sp>
        <p:nvSpPr>
          <p:cNvPr id="11" name="Segnaposto numero diapositiva 5">
            <a:extLst>
              <a:ext uri="{FF2B5EF4-FFF2-40B4-BE49-F238E27FC236}">
                <a16:creationId xmlns:a16="http://schemas.microsoft.com/office/drawing/2014/main" id="{7AB03120-D75C-4F31-B614-23F9EA7EDF5A}"/>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9" name="Immagine 18">
            <a:extLst>
              <a:ext uri="{FF2B5EF4-FFF2-40B4-BE49-F238E27FC236}">
                <a16:creationId xmlns:a16="http://schemas.microsoft.com/office/drawing/2014/main" id="{B703683F-688D-451F-B4E0-8CD7DF8EC25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20" name="Gruppo 19">
            <a:extLst>
              <a:ext uri="{FF2B5EF4-FFF2-40B4-BE49-F238E27FC236}">
                <a16:creationId xmlns:a16="http://schemas.microsoft.com/office/drawing/2014/main" id="{1429E24C-74F2-44B5-9CE1-E55F72BB9EFF}"/>
              </a:ext>
            </a:extLst>
          </p:cNvPr>
          <p:cNvGrpSpPr/>
          <p:nvPr userDrawn="1"/>
        </p:nvGrpSpPr>
        <p:grpSpPr>
          <a:xfrm>
            <a:off x="395932" y="6185979"/>
            <a:ext cx="2231210" cy="549638"/>
            <a:chOff x="8653065" y="6171787"/>
            <a:chExt cx="2528701" cy="622923"/>
          </a:xfrm>
        </p:grpSpPr>
        <p:pic>
          <p:nvPicPr>
            <p:cNvPr id="21" name="Immagine 20">
              <a:extLst>
                <a:ext uri="{FF2B5EF4-FFF2-40B4-BE49-F238E27FC236}">
                  <a16:creationId xmlns:a16="http://schemas.microsoft.com/office/drawing/2014/main" id="{85436E8D-7996-4DCD-8636-9C59FE6D507A}"/>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2" name="Rettangolo 21">
              <a:extLst>
                <a:ext uri="{FF2B5EF4-FFF2-40B4-BE49-F238E27FC236}">
                  <a16:creationId xmlns:a16="http://schemas.microsoft.com/office/drawing/2014/main" id="{F05DE677-210E-46D0-81BA-FC90D92DFCD4}"/>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E20E1DA7-40FF-4F75-AB79-68508C742A04}"/>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1 SUBTITLE AND 2 LISTS, CHARTS, ETC. CLICK TO MODIFY THE TITLE OF YOUR SLIDE (UPPERCASE)</a:t>
            </a:r>
          </a:p>
        </p:txBody>
      </p:sp>
      <p:sp>
        <p:nvSpPr>
          <p:cNvPr id="17"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944787403"/>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 list-horizont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Segnaposto contenuto 2">
            <a:extLst>
              <a:ext uri="{FF2B5EF4-FFF2-40B4-BE49-F238E27FC236}">
                <a16:creationId xmlns:a16="http://schemas.microsoft.com/office/drawing/2014/main" id="{F5DEABEA-F0B6-4A71-89BA-1938E9E3B9E6}"/>
              </a:ext>
            </a:extLst>
          </p:cNvPr>
          <p:cNvSpPr>
            <a:spLocks noGrp="1"/>
          </p:cNvSpPr>
          <p:nvPr>
            <p:ph sz="half" idx="12" hasCustomPrompt="1"/>
          </p:nvPr>
        </p:nvSpPr>
        <p:spPr>
          <a:xfrm>
            <a:off x="379828" y="1443297"/>
            <a:ext cx="11394829" cy="4656290"/>
          </a:xfrm>
          <a:prstGeom prst="rect">
            <a:avLst/>
          </a:prstGeom>
          <a:ln w="12700">
            <a:solidFill>
              <a:srgbClr val="F07E40"/>
            </a:solidFill>
            <a:prstDash val="sysDash"/>
          </a:ln>
        </p:spPr>
        <p:txBody>
          <a:bodyPr vert="vert"/>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a:t>
            </a:r>
            <a:r>
              <a:rPr lang="it-IT" dirty="0" err="1"/>
              <a:t>pictures</a:t>
            </a:r>
            <a:r>
              <a:rPr lang="it-IT" dirty="0"/>
              <a:t>,  etc. </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9" name="Segnaposto numero diapositiva 5">
            <a:extLst>
              <a:ext uri="{FF2B5EF4-FFF2-40B4-BE49-F238E27FC236}">
                <a16:creationId xmlns:a16="http://schemas.microsoft.com/office/drawing/2014/main" id="{03280847-895C-4948-B097-C0EACD4D7E90}"/>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2" name="Immagine 11">
            <a:extLst>
              <a:ext uri="{FF2B5EF4-FFF2-40B4-BE49-F238E27FC236}">
                <a16:creationId xmlns:a16="http://schemas.microsoft.com/office/drawing/2014/main" id="{F2434B5F-5543-4ABC-B467-0505D465C63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3" name="Gruppo 12">
            <a:extLst>
              <a:ext uri="{FF2B5EF4-FFF2-40B4-BE49-F238E27FC236}">
                <a16:creationId xmlns:a16="http://schemas.microsoft.com/office/drawing/2014/main" id="{D4497BDC-A7C8-47AB-A521-845620E80BCA}"/>
              </a:ext>
            </a:extLst>
          </p:cNvPr>
          <p:cNvGrpSpPr/>
          <p:nvPr userDrawn="1"/>
        </p:nvGrpSpPr>
        <p:grpSpPr>
          <a:xfrm>
            <a:off x="395932" y="6185979"/>
            <a:ext cx="2231210" cy="549638"/>
            <a:chOff x="8653065" y="6171787"/>
            <a:chExt cx="2528701" cy="622923"/>
          </a:xfrm>
        </p:grpSpPr>
        <p:pic>
          <p:nvPicPr>
            <p:cNvPr id="14" name="Immagine 13">
              <a:extLst>
                <a:ext uri="{FF2B5EF4-FFF2-40B4-BE49-F238E27FC236}">
                  <a16:creationId xmlns:a16="http://schemas.microsoft.com/office/drawing/2014/main" id="{D9744D61-BE1D-4323-A369-4D18ABF4DA5B}"/>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19" name="Rettangolo 18">
              <a:extLst>
                <a:ext uri="{FF2B5EF4-FFF2-40B4-BE49-F238E27FC236}">
                  <a16:creationId xmlns:a16="http://schemas.microsoft.com/office/drawing/2014/main" id="{80BEAC21-0321-45B7-BD89-C4270CC4160C}"/>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0" name="Segnaposto testo 2">
            <a:extLst>
              <a:ext uri="{FF2B5EF4-FFF2-40B4-BE49-F238E27FC236}">
                <a16:creationId xmlns:a16="http://schemas.microsoft.com/office/drawing/2014/main" id="{0D69A55B-7201-4694-9D55-79167AFD0402}"/>
              </a:ext>
            </a:extLst>
          </p:cNvPr>
          <p:cNvSpPr>
            <a:spLocks noGrp="1"/>
          </p:cNvSpPr>
          <p:nvPr>
            <p:ph type="body" sz="quarter" idx="15" hasCustomPrompt="1"/>
          </p:nvPr>
        </p:nvSpPr>
        <p:spPr>
          <a:xfrm>
            <a:off x="2571078" y="160677"/>
            <a:ext cx="9203582" cy="828368"/>
          </a:xfrm>
          <a:prstGeom prst="rect">
            <a:avLst/>
          </a:prstGeom>
        </p:spPr>
        <p:txBody>
          <a:bodyPr wrap="square" anchor="ctr" anchorCtr="0">
            <a:noAutofit/>
          </a:bodyPr>
          <a:lstStyle>
            <a:lvl1pPr marL="0" indent="0" algn="l">
              <a:buNone/>
              <a:defRPr sz="2400" b="0" baseline="0">
                <a:solidFill>
                  <a:srgbClr val="8F8990"/>
                </a:solidFill>
                <a:latin typeface="Arial" panose="020B0604020202020204" pitchFamily="34" charset="0"/>
                <a:cs typeface="Arial" panose="020B0604020202020204" pitchFamily="34" charset="0"/>
              </a:defRPr>
            </a:lvl1pPr>
          </a:lstStyle>
          <a:p>
            <a:pPr lvl="0"/>
            <a:r>
              <a:rPr lang="it-IT" dirty="0"/>
              <a:t>SLIDE OF CONTENTS, WITH VERTICAL CONTENTS, LISTS, CHARTS, ETC. CLICK TO MODIFY THE TITLE OF YOUR SLIDE (UPPERCASE)</a:t>
            </a:r>
          </a:p>
        </p:txBody>
      </p:sp>
      <p:sp>
        <p:nvSpPr>
          <p:cNvPr id="17"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602215882"/>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picture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18DDD675-59FD-47AF-9D57-98C328380277}"/>
              </a:ext>
            </a:extLst>
          </p:cNvPr>
          <p:cNvSpPr>
            <a:spLocks noGrp="1"/>
          </p:cNvSpPr>
          <p:nvPr>
            <p:ph type="body" sz="quarter" idx="14"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USE THIS SLIDE FOR PICTURES (UPPERCASE)</a:t>
            </a:r>
          </a:p>
        </p:txBody>
      </p:sp>
      <p:pic>
        <p:nvPicPr>
          <p:cNvPr id="15" name="Immagine 14">
            <a:extLst>
              <a:ext uri="{FF2B5EF4-FFF2-40B4-BE49-F238E27FC236}">
                <a16:creationId xmlns:a16="http://schemas.microsoft.com/office/drawing/2014/main" id="{921F40AE-1300-49FF-929C-9BAE1B55EC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6" name="Gruppo 15">
            <a:extLst>
              <a:ext uri="{FF2B5EF4-FFF2-40B4-BE49-F238E27FC236}">
                <a16:creationId xmlns:a16="http://schemas.microsoft.com/office/drawing/2014/main" id="{39F0EDF7-BCC1-431E-8130-D73ECBC17B3D}"/>
              </a:ext>
            </a:extLst>
          </p:cNvPr>
          <p:cNvGrpSpPr/>
          <p:nvPr userDrawn="1"/>
        </p:nvGrpSpPr>
        <p:grpSpPr>
          <a:xfrm>
            <a:off x="395932" y="6185979"/>
            <a:ext cx="2231210" cy="549638"/>
            <a:chOff x="8653065" y="6171787"/>
            <a:chExt cx="2528701" cy="622923"/>
          </a:xfrm>
        </p:grpSpPr>
        <p:pic>
          <p:nvPicPr>
            <p:cNvPr id="17" name="Immagine 16">
              <a:extLst>
                <a:ext uri="{FF2B5EF4-FFF2-40B4-BE49-F238E27FC236}">
                  <a16:creationId xmlns:a16="http://schemas.microsoft.com/office/drawing/2014/main" id="{86E2DD15-216C-407D-856E-9A3A02BAC047}"/>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18" name="Rettangolo 17">
              <a:extLst>
                <a:ext uri="{FF2B5EF4-FFF2-40B4-BE49-F238E27FC236}">
                  <a16:creationId xmlns:a16="http://schemas.microsoft.com/office/drawing/2014/main" id="{F3DE0AFB-91CF-42B6-A4B4-1F5C9C9AACFB}"/>
                </a:ext>
              </a:extLst>
            </p:cNvPr>
            <p:cNvSpPr/>
            <p:nvPr userDrawn="1"/>
          </p:nvSpPr>
          <p:spPr>
            <a:xfrm>
              <a:off x="9396090" y="6171787"/>
              <a:ext cx="1785676" cy="592982"/>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0"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
        <p:nvSpPr>
          <p:cNvPr id="8" name="Segnaposto numero diapositiva 5">
            <a:extLst>
              <a:ext uri="{FF2B5EF4-FFF2-40B4-BE49-F238E27FC236}">
                <a16:creationId xmlns:a16="http://schemas.microsoft.com/office/drawing/2014/main" id="{C6F7CB89-E122-4349-9645-335A5B011AF4}"/>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defRPr>
            </a:lvl1pPr>
          </a:lstStyle>
          <a:p>
            <a:fld id="{049D297B-698F-43C0-B33B-A8D7EBAFEBBF}" type="slidenum">
              <a:rPr lang="it-IT" smtClean="0"/>
              <a:pPr/>
              <a:t>‹#›</a:t>
            </a:fld>
            <a:endParaRPr lang="it-IT" dirty="0"/>
          </a:p>
        </p:txBody>
      </p:sp>
    </p:spTree>
    <p:extLst>
      <p:ext uri="{BB962C8B-B14F-4D97-AF65-F5344CB8AC3E}">
        <p14:creationId xmlns:p14="http://schemas.microsoft.com/office/powerpoint/2010/main" val="3071333010"/>
      </p:ext>
    </p:extLst>
  </p:cSld>
  <p:clrMapOvr>
    <a:masterClrMapping/>
  </p:clrMapOvr>
  <p:extLst mod="1">
    <p:ext uri="{DCECCB84-F9BA-43D5-87BE-67443E8EF086}">
      <p15:sldGuideLst xmlns:p15="http://schemas.microsoft.com/office/powerpoint/2012/main">
        <p15:guide id="1" orient="horz" pos="4224" userDrawn="1">
          <p15:clr>
            <a:srgbClr val="FBAE40"/>
          </p15:clr>
        </p15:guide>
        <p15:guide id="2" pos="257" userDrawn="1">
          <p15:clr>
            <a:srgbClr val="FBAE40"/>
          </p15:clr>
        </p15:guide>
        <p15:guide id="3" pos="742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 FINAL COVER">
    <p:bg>
      <p:bgPr>
        <a:blipFill dpi="0" rotWithShape="1">
          <a:blip r:embed="rId2" cstate="screen">
            <a:alphaModFix amt="9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91C06A1-5E77-4D5F-B39D-F4936E062E48}"/>
              </a:ext>
            </a:extLst>
          </p:cNvPr>
          <p:cNvSpPr/>
          <p:nvPr userDrawn="1"/>
        </p:nvSpPr>
        <p:spPr>
          <a:xfrm>
            <a:off x="0" y="9939"/>
            <a:ext cx="12192000" cy="6858000"/>
          </a:xfrm>
          <a:prstGeom prst="rect">
            <a:avLst/>
          </a:prstGeom>
          <a:gradFill flip="none" rotWithShape="0">
            <a:gsLst>
              <a:gs pos="78000">
                <a:srgbClr val="000000">
                  <a:lumMod val="51000"/>
                  <a:lumOff val="49000"/>
                  <a:alpha val="0"/>
                </a:srgbClr>
              </a:gs>
              <a:gs pos="38000">
                <a:schemeClr val="tx1">
                  <a:lumMod val="82000"/>
                  <a:alpha val="27000"/>
                </a:schemeClr>
              </a:gs>
              <a:gs pos="66000">
                <a:schemeClr val="bg1">
                  <a:lumMod val="62000"/>
                  <a:alpha val="15000"/>
                </a:scheme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b="1"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84B3C664-CA92-4A1A-AD4A-7B921EE392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7664" y="529635"/>
            <a:ext cx="3600000" cy="1008352"/>
          </a:xfrm>
          <a:prstGeom prst="rect">
            <a:avLst/>
          </a:prstGeom>
        </p:spPr>
      </p:pic>
      <p:sp>
        <p:nvSpPr>
          <p:cNvPr id="9" name="Titolo 1">
            <a:extLst>
              <a:ext uri="{FF2B5EF4-FFF2-40B4-BE49-F238E27FC236}">
                <a16:creationId xmlns:a16="http://schemas.microsoft.com/office/drawing/2014/main" id="{E14E87E8-7491-4797-A63C-C9487FCB3601}"/>
              </a:ext>
            </a:extLst>
          </p:cNvPr>
          <p:cNvSpPr txBox="1">
            <a:spLocks/>
          </p:cNvSpPr>
          <p:nvPr userDrawn="1"/>
        </p:nvSpPr>
        <p:spPr>
          <a:xfrm>
            <a:off x="4511159" y="758382"/>
            <a:ext cx="7163177" cy="7571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rgbClr val="F07E40"/>
                </a:solidFill>
                <a:latin typeface="+mj-lt"/>
                <a:ea typeface="+mj-ea"/>
                <a:cs typeface="+mj-cs"/>
              </a:defRPr>
            </a:lvl1pPr>
          </a:lstStyle>
          <a:p>
            <a:pPr algn="just"/>
            <a:r>
              <a:rPr lang="en-US" sz="2400" b="0" kern="0" cap="none" spc="-100" baseline="0" dirty="0">
                <a:solidFill>
                  <a:schemeClr val="bg1"/>
                </a:solidFill>
                <a:latin typeface="Arial" panose="020B0604020202020204" pitchFamily="34" charset="0"/>
                <a:ea typeface="+mj-ea"/>
                <a:cs typeface="Arial" panose="020B0604020202020204" pitchFamily="34" charset="0"/>
              </a:rPr>
              <a:t>CIRCULAR MODELS LEVERAGING INVESTMENTS</a:t>
            </a:r>
          </a:p>
          <a:p>
            <a:pPr algn="just"/>
            <a:r>
              <a:rPr lang="en-US" sz="2400" b="0" kern="0" cap="none" spc="-100" baseline="0" dirty="0">
                <a:solidFill>
                  <a:schemeClr val="bg1"/>
                </a:solidFill>
                <a:latin typeface="Arial" panose="020B0604020202020204" pitchFamily="34" charset="0"/>
                <a:ea typeface="+mj-ea"/>
                <a:cs typeface="Arial" panose="020B0604020202020204" pitchFamily="34" charset="0"/>
              </a:rPr>
              <a:t>IN CULTURAL HERITAGE ADAPTIVE REUSE</a:t>
            </a:r>
            <a:endParaRPr lang="it-IT" sz="2400" b="0" kern="0" cap="none" spc="-100" baseline="0" dirty="0">
              <a:solidFill>
                <a:schemeClr val="bg1"/>
              </a:solidFill>
              <a:latin typeface="Arial" panose="020B0604020202020204" pitchFamily="34" charset="0"/>
              <a:ea typeface="+mj-ea"/>
              <a:cs typeface="Arial" panose="020B0604020202020204" pitchFamily="34" charset="0"/>
            </a:endParaRPr>
          </a:p>
        </p:txBody>
      </p:sp>
      <p:sp>
        <p:nvSpPr>
          <p:cNvPr id="16" name="CasellaDiTesto 15">
            <a:extLst>
              <a:ext uri="{FF2B5EF4-FFF2-40B4-BE49-F238E27FC236}">
                <a16:creationId xmlns:a16="http://schemas.microsoft.com/office/drawing/2014/main" id="{C04E2C6A-C252-4535-956D-EDCC48CA4F59}"/>
              </a:ext>
            </a:extLst>
          </p:cNvPr>
          <p:cNvSpPr txBox="1"/>
          <p:nvPr userDrawn="1"/>
        </p:nvSpPr>
        <p:spPr>
          <a:xfrm>
            <a:off x="4511159" y="3040668"/>
            <a:ext cx="7163177" cy="584775"/>
          </a:xfrm>
          <a:prstGeom prst="rect">
            <a:avLst/>
          </a:prstGeom>
        </p:spPr>
        <p:txBody>
          <a:bodyPr vert="horz" wrap="square" lIns="91440" tIns="45720" rIns="91440" bIns="45720" rtlCol="0" anchor="b">
            <a:spAutoFit/>
          </a:bodyPr>
          <a:lstStyle/>
          <a:p>
            <a:pPr algn="r"/>
            <a:r>
              <a:rPr lang="it-IT" sz="3200" b="0" kern="1200" dirty="0">
                <a:solidFill>
                  <a:schemeClr val="bg1"/>
                </a:solidFill>
                <a:latin typeface="Arial" panose="020B0604020202020204" pitchFamily="34" charset="0"/>
                <a:ea typeface="+mn-ea"/>
                <a:cs typeface="Arial" panose="020B0604020202020204" pitchFamily="34" charset="0"/>
              </a:rPr>
              <a:t>THANKS FOR YOUR ATTENTION!!!</a:t>
            </a:r>
          </a:p>
        </p:txBody>
      </p:sp>
      <p:sp>
        <p:nvSpPr>
          <p:cNvPr id="5" name="Titolo 4">
            <a:extLst>
              <a:ext uri="{FF2B5EF4-FFF2-40B4-BE49-F238E27FC236}">
                <a16:creationId xmlns:a16="http://schemas.microsoft.com/office/drawing/2014/main" id="{42F84DB0-8B18-438A-B4D8-7C8E98C48937}"/>
              </a:ext>
            </a:extLst>
          </p:cNvPr>
          <p:cNvSpPr>
            <a:spLocks noGrp="1"/>
          </p:cNvSpPr>
          <p:nvPr>
            <p:ph type="title" hasCustomPrompt="1"/>
          </p:nvPr>
        </p:nvSpPr>
        <p:spPr>
          <a:xfrm>
            <a:off x="1158736" y="3694392"/>
            <a:ext cx="10515600" cy="1815882"/>
          </a:xfrm>
          <a:prstGeom prst="rect">
            <a:avLst/>
          </a:prstGeom>
        </p:spPr>
        <p:txBody>
          <a:bodyPr/>
          <a:lstStyle>
            <a:lvl1pPr algn="r">
              <a:defRPr sz="2800" b="0">
                <a:solidFill>
                  <a:schemeClr val="bg1"/>
                </a:solidFill>
                <a:latin typeface="Arial" panose="020B0604020202020204" pitchFamily="34" charset="0"/>
                <a:cs typeface="Arial" panose="020B0604020202020204" pitchFamily="34" charset="0"/>
              </a:defRPr>
            </a:lvl1pPr>
          </a:lstStyle>
          <a:p>
            <a:r>
              <a:rPr lang="it-IT" dirty="0" err="1"/>
              <a:t>Name</a:t>
            </a:r>
            <a:r>
              <a:rPr lang="it-IT" dirty="0"/>
              <a:t>:</a:t>
            </a:r>
            <a:br>
              <a:rPr lang="it-IT" dirty="0"/>
            </a:br>
            <a:r>
              <a:rPr lang="it-IT" dirty="0"/>
              <a:t>Email </a:t>
            </a:r>
            <a:r>
              <a:rPr lang="it-IT" dirty="0" err="1"/>
              <a:t>address</a:t>
            </a:r>
            <a:r>
              <a:rPr lang="it-IT" dirty="0"/>
              <a:t>(es):</a:t>
            </a:r>
            <a:br>
              <a:rPr lang="it-IT" dirty="0"/>
            </a:br>
            <a:r>
              <a:rPr lang="it-IT" dirty="0" err="1"/>
              <a:t>Contacts</a:t>
            </a:r>
            <a:r>
              <a:rPr lang="it-IT" dirty="0"/>
              <a:t>:</a:t>
            </a:r>
            <a:br>
              <a:rPr lang="it-IT" dirty="0"/>
            </a:br>
            <a:r>
              <a:rPr lang="it-IT" dirty="0"/>
              <a:t>website:</a:t>
            </a:r>
            <a:br>
              <a:rPr lang="it-IT" dirty="0"/>
            </a:br>
            <a:r>
              <a:rPr lang="it-IT" dirty="0" err="1"/>
              <a:t>etc</a:t>
            </a:r>
            <a:r>
              <a:rPr lang="it-IT" dirty="0"/>
              <a:t>….</a:t>
            </a:r>
          </a:p>
        </p:txBody>
      </p:sp>
      <p:sp>
        <p:nvSpPr>
          <p:cNvPr id="18" name="Rettangolo 17"/>
          <p:cNvSpPr/>
          <p:nvPr userDrawn="1"/>
        </p:nvSpPr>
        <p:spPr>
          <a:xfrm>
            <a:off x="-83975" y="6039728"/>
            <a:ext cx="12353730" cy="8835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19">
            <a:extLst>
              <a:ext uri="{FF2B5EF4-FFF2-40B4-BE49-F238E27FC236}">
                <a16:creationId xmlns:a16="http://schemas.microsoft.com/office/drawing/2014/main" id="{E53FF212-7CC8-4457-94FC-1AF87C1178A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 r="-71"/>
          <a:stretch/>
        </p:blipFill>
        <p:spPr>
          <a:xfrm>
            <a:off x="3075886" y="6176998"/>
            <a:ext cx="806400" cy="599434"/>
          </a:xfrm>
          <a:prstGeom prst="rect">
            <a:avLst/>
          </a:prstGeom>
        </p:spPr>
      </p:pic>
      <p:grpSp>
        <p:nvGrpSpPr>
          <p:cNvPr id="21" name="Gruppo 20">
            <a:extLst>
              <a:ext uri="{FF2B5EF4-FFF2-40B4-BE49-F238E27FC236}">
                <a16:creationId xmlns:a16="http://schemas.microsoft.com/office/drawing/2014/main" id="{F7E338A8-9BD2-426E-B194-4D16C9D22B88}"/>
              </a:ext>
            </a:extLst>
          </p:cNvPr>
          <p:cNvGrpSpPr/>
          <p:nvPr userDrawn="1"/>
        </p:nvGrpSpPr>
        <p:grpSpPr>
          <a:xfrm>
            <a:off x="404784" y="6180053"/>
            <a:ext cx="2720827" cy="612001"/>
            <a:chOff x="8525049" y="6093335"/>
            <a:chExt cx="2720827" cy="612001"/>
          </a:xfrm>
        </p:grpSpPr>
        <p:pic>
          <p:nvPicPr>
            <p:cNvPr id="22" name="Immagine 21">
              <a:extLst>
                <a:ext uri="{FF2B5EF4-FFF2-40B4-BE49-F238E27FC236}">
                  <a16:creationId xmlns:a16="http://schemas.microsoft.com/office/drawing/2014/main" id="{857AD75C-B954-422E-BEAA-5ED1BB397026}"/>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8525049" y="6093336"/>
              <a:ext cx="899728" cy="612000"/>
            </a:xfrm>
            <a:prstGeom prst="rect">
              <a:avLst/>
            </a:prstGeom>
          </p:spPr>
        </p:pic>
        <p:sp>
          <p:nvSpPr>
            <p:cNvPr id="23" name="Rettangolo 22">
              <a:extLst>
                <a:ext uri="{FF2B5EF4-FFF2-40B4-BE49-F238E27FC236}">
                  <a16:creationId xmlns:a16="http://schemas.microsoft.com/office/drawing/2014/main" id="{1533F70F-CFCC-4E57-BCBB-B681EFB295E1}"/>
                </a:ext>
              </a:extLst>
            </p:cNvPr>
            <p:cNvSpPr/>
            <p:nvPr userDrawn="1"/>
          </p:nvSpPr>
          <p:spPr>
            <a:xfrm>
              <a:off x="9358222" y="6093335"/>
              <a:ext cx="1887654" cy="584775"/>
            </a:xfrm>
            <a:prstGeom prst="rect">
              <a:avLst/>
            </a:prstGeom>
          </p:spPr>
          <p:txBody>
            <a:bodyPr wrap="square" anchor="ctr" anchorCtr="0">
              <a:noAutofit/>
            </a:bodyPr>
            <a:lstStyle/>
            <a:p>
              <a:pPr marL="0" indent="0">
                <a:tabLst/>
              </a:pPr>
              <a:r>
                <a:rPr lang="it-IT" sz="800" dirty="0">
                  <a:solidFill>
                    <a:schemeClr val="tx1"/>
                  </a:solidFill>
                  <a:latin typeface="+mn-lt"/>
                  <a:cs typeface="Arial" panose="020B0604020202020204" pitchFamily="34" charset="0"/>
                </a:rPr>
                <a:t>This project has received funding from the European Union’s Horizon 2020 research and innovation programme under grant agreement No 776758</a:t>
              </a:r>
            </a:p>
          </p:txBody>
        </p:sp>
      </p:grpSp>
      <p:sp>
        <p:nvSpPr>
          <p:cNvPr id="24"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4" hasCustomPrompt="1"/>
          </p:nvPr>
        </p:nvSpPr>
        <p:spPr>
          <a:xfrm>
            <a:off x="4049969" y="6177275"/>
            <a:ext cx="1380160" cy="589426"/>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1906793608"/>
      </p:ext>
    </p:extLst>
  </p:cSld>
  <p:clrMapOvr>
    <a:masterClrMapping/>
  </p:clrMapOvr>
  <p:extLst mod="1">
    <p:ext uri="{DCECCB84-F9BA-43D5-87BE-67443E8EF086}">
      <p15:sldGuideLst xmlns:p15="http://schemas.microsoft.com/office/powerpoint/2012/main">
        <p15:guide id="1" orient="horz" pos="4156" userDrawn="1">
          <p15:clr>
            <a:srgbClr val="FBAE40"/>
          </p15:clr>
        </p15:guide>
        <p15:guide id="2" orient="horz" pos="958">
          <p15:clr>
            <a:srgbClr val="FBAE40"/>
          </p15:clr>
        </p15:guide>
        <p15:guide id="3" orient="horz" pos="346">
          <p15:clr>
            <a:srgbClr val="FBAE40"/>
          </p15:clr>
        </p15:guide>
        <p15:guide id="4" pos="735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COVER">
    <p:bg>
      <p:bgPr>
        <a:blipFill dpi="0" rotWithShape="1">
          <a:blip r:embed="rId2" cstate="screen">
            <a:alphaModFix amt="9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91C06A1-5E77-4D5F-B39D-F4936E062E48}"/>
              </a:ext>
            </a:extLst>
          </p:cNvPr>
          <p:cNvSpPr/>
          <p:nvPr userDrawn="1"/>
        </p:nvSpPr>
        <p:spPr>
          <a:xfrm>
            <a:off x="0" y="0"/>
            <a:ext cx="12192000" cy="6858000"/>
          </a:xfrm>
          <a:prstGeom prst="rect">
            <a:avLst/>
          </a:prstGeom>
          <a:gradFill flip="none" rotWithShape="0">
            <a:gsLst>
              <a:gs pos="78000">
                <a:srgbClr val="000000">
                  <a:lumMod val="51000"/>
                  <a:lumOff val="49000"/>
                  <a:alpha val="0"/>
                </a:srgbClr>
              </a:gs>
              <a:gs pos="38000">
                <a:schemeClr val="tx1">
                  <a:lumMod val="82000"/>
                  <a:alpha val="27000"/>
                </a:schemeClr>
              </a:gs>
              <a:gs pos="66000">
                <a:schemeClr val="bg1">
                  <a:lumMod val="62000"/>
                  <a:alpha val="15000"/>
                </a:schemeClr>
              </a:gs>
            </a:gsLst>
            <a:path path="circle">
              <a:fillToRect l="50000" t="50000" r="50000" b="50000"/>
            </a:path>
            <a:tileRect/>
          </a:gra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latin typeface="Arial" panose="020B0604020202020204" pitchFamily="34" charset="0"/>
              <a:cs typeface="Arial" panose="020B0604020202020204" pitchFamily="34" charset="0"/>
            </a:endParaRPr>
          </a:p>
        </p:txBody>
      </p:sp>
      <p:sp>
        <p:nvSpPr>
          <p:cNvPr id="2" name="Rettangolo 1"/>
          <p:cNvSpPr/>
          <p:nvPr userDrawn="1"/>
        </p:nvSpPr>
        <p:spPr>
          <a:xfrm>
            <a:off x="-83975" y="6039728"/>
            <a:ext cx="12353730" cy="88358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Segnaposto testo 4">
            <a:extLst>
              <a:ext uri="{FF2B5EF4-FFF2-40B4-BE49-F238E27FC236}">
                <a16:creationId xmlns:a16="http://schemas.microsoft.com/office/drawing/2014/main" id="{6C19B7D6-FA1F-4007-960E-D9E81A41B0DD}"/>
              </a:ext>
            </a:extLst>
          </p:cNvPr>
          <p:cNvSpPr>
            <a:spLocks noGrp="1"/>
          </p:cNvSpPr>
          <p:nvPr>
            <p:ph type="body" sz="quarter" idx="13" hasCustomPrompt="1"/>
          </p:nvPr>
        </p:nvSpPr>
        <p:spPr>
          <a:xfrm>
            <a:off x="4511159" y="3681413"/>
            <a:ext cx="7163177" cy="1617662"/>
          </a:xfrm>
          <a:prstGeom prst="rect">
            <a:avLst/>
          </a:prstGeom>
        </p:spPr>
        <p:txBody>
          <a:bodyPr/>
          <a:lstStyle>
            <a:lvl1pPr marL="0" indent="0" algn="r">
              <a:buNone/>
              <a:defRPr sz="3200" b="1">
                <a:solidFill>
                  <a:schemeClr val="bg1"/>
                </a:solidFill>
                <a:latin typeface="Arial" panose="020B0604020202020204" pitchFamily="34" charset="0"/>
                <a:cs typeface="Arial" panose="020B0604020202020204" pitchFamily="34" charset="0"/>
              </a:defRPr>
            </a:lvl1pPr>
          </a:lstStyle>
          <a:p>
            <a:pPr lvl="0"/>
            <a:r>
              <a:rPr lang="en-US" dirty="0"/>
              <a:t>TEMPLATE FOR YOUR PPT. THIS IS THE COVER.WRITE HERE IN UPPERCASE YOUR PPT TITLE.</a:t>
            </a:r>
          </a:p>
        </p:txBody>
      </p:sp>
      <p:pic>
        <p:nvPicPr>
          <p:cNvPr id="4" name="Immagine 3">
            <a:extLst>
              <a:ext uri="{FF2B5EF4-FFF2-40B4-BE49-F238E27FC236}">
                <a16:creationId xmlns:a16="http://schemas.microsoft.com/office/drawing/2014/main" id="{84B3C664-CA92-4A1A-AD4A-7B921EE392A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17664" y="529635"/>
            <a:ext cx="3600000" cy="1008352"/>
          </a:xfrm>
          <a:prstGeom prst="rect">
            <a:avLst/>
          </a:prstGeom>
        </p:spPr>
      </p:pic>
      <p:sp>
        <p:nvSpPr>
          <p:cNvPr id="9" name="Titolo 1">
            <a:extLst>
              <a:ext uri="{FF2B5EF4-FFF2-40B4-BE49-F238E27FC236}">
                <a16:creationId xmlns:a16="http://schemas.microsoft.com/office/drawing/2014/main" id="{E14E87E8-7491-4797-A63C-C9487FCB3601}"/>
              </a:ext>
            </a:extLst>
          </p:cNvPr>
          <p:cNvSpPr txBox="1">
            <a:spLocks/>
          </p:cNvSpPr>
          <p:nvPr userDrawn="1"/>
        </p:nvSpPr>
        <p:spPr>
          <a:xfrm>
            <a:off x="4511159" y="674403"/>
            <a:ext cx="7163177" cy="757130"/>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rgbClr val="F07E40"/>
                </a:solidFill>
                <a:latin typeface="+mj-lt"/>
                <a:ea typeface="+mj-ea"/>
                <a:cs typeface="+mj-cs"/>
              </a:defRPr>
            </a:lvl1pPr>
          </a:lstStyle>
          <a:p>
            <a:pPr algn="just"/>
            <a:r>
              <a:rPr lang="en-US" sz="2400" b="0" kern="0" cap="none" spc="-100" baseline="0" dirty="0">
                <a:solidFill>
                  <a:schemeClr val="bg1"/>
                </a:solidFill>
                <a:latin typeface="Arial" panose="020B0604020202020204" pitchFamily="34" charset="0"/>
                <a:ea typeface="+mj-ea"/>
                <a:cs typeface="Arial" panose="020B0604020202020204" pitchFamily="34" charset="0"/>
              </a:rPr>
              <a:t>CIRCULAR MODELS LEVERAGING INVESTMENTS</a:t>
            </a:r>
          </a:p>
          <a:p>
            <a:pPr algn="just"/>
            <a:r>
              <a:rPr lang="en-US" sz="2400" b="0" kern="0" cap="none" spc="-100" baseline="0" dirty="0">
                <a:solidFill>
                  <a:schemeClr val="bg1"/>
                </a:solidFill>
                <a:latin typeface="Arial" panose="020B0604020202020204" pitchFamily="34" charset="0"/>
                <a:ea typeface="+mj-ea"/>
                <a:cs typeface="Arial" panose="020B0604020202020204" pitchFamily="34" charset="0"/>
              </a:rPr>
              <a:t>IN CULTURAL HERITAGE ADAPTIVE REUSE</a:t>
            </a:r>
            <a:endParaRPr lang="it-IT" sz="2400" b="0" kern="0" cap="none" spc="-100" baseline="0" dirty="0">
              <a:solidFill>
                <a:schemeClr val="bg1"/>
              </a:solidFill>
              <a:latin typeface="Arial" panose="020B0604020202020204" pitchFamily="34" charset="0"/>
              <a:ea typeface="+mj-ea"/>
              <a:cs typeface="Arial" panose="020B0604020202020204" pitchFamily="34" charset="0"/>
            </a:endParaRPr>
          </a:p>
        </p:txBody>
      </p:sp>
      <p:pic>
        <p:nvPicPr>
          <p:cNvPr id="18" name="Immagine 17">
            <a:extLst>
              <a:ext uri="{FF2B5EF4-FFF2-40B4-BE49-F238E27FC236}">
                <a16:creationId xmlns:a16="http://schemas.microsoft.com/office/drawing/2014/main" id="{E53FF212-7CC8-4457-94FC-1AF87C1178A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 r="-71"/>
          <a:stretch/>
        </p:blipFill>
        <p:spPr>
          <a:xfrm>
            <a:off x="3075886" y="6176998"/>
            <a:ext cx="806400" cy="599434"/>
          </a:xfrm>
          <a:prstGeom prst="rect">
            <a:avLst/>
          </a:prstGeom>
        </p:spPr>
      </p:pic>
      <p:grpSp>
        <p:nvGrpSpPr>
          <p:cNvPr id="15" name="Gruppo 14">
            <a:extLst>
              <a:ext uri="{FF2B5EF4-FFF2-40B4-BE49-F238E27FC236}">
                <a16:creationId xmlns:a16="http://schemas.microsoft.com/office/drawing/2014/main" id="{F7E338A8-9BD2-426E-B194-4D16C9D22B88}"/>
              </a:ext>
            </a:extLst>
          </p:cNvPr>
          <p:cNvGrpSpPr/>
          <p:nvPr userDrawn="1"/>
        </p:nvGrpSpPr>
        <p:grpSpPr>
          <a:xfrm>
            <a:off x="404784" y="6180053"/>
            <a:ext cx="2720827" cy="612001"/>
            <a:chOff x="8525049" y="6093335"/>
            <a:chExt cx="2720827" cy="612001"/>
          </a:xfrm>
        </p:grpSpPr>
        <p:pic>
          <p:nvPicPr>
            <p:cNvPr id="16" name="Immagine 15">
              <a:extLst>
                <a:ext uri="{FF2B5EF4-FFF2-40B4-BE49-F238E27FC236}">
                  <a16:creationId xmlns:a16="http://schemas.microsoft.com/office/drawing/2014/main" id="{857AD75C-B954-422E-BEAA-5ED1BB397026}"/>
                </a:ext>
              </a:extLst>
            </p:cNvPr>
            <p:cNvPicPr>
              <a:picLocks/>
            </p:cNvPicPr>
            <p:nvPr userDrawn="1"/>
          </p:nvPicPr>
          <p:blipFill rotWithShape="1">
            <a:blip r:embed="rId5" cstate="screen">
              <a:extLst>
                <a:ext uri="{28A0092B-C50C-407E-A947-70E740481C1C}">
                  <a14:useLocalDpi xmlns:a14="http://schemas.microsoft.com/office/drawing/2010/main"/>
                </a:ext>
              </a:extLst>
            </a:blip>
            <a:srcRect/>
            <a:stretch/>
          </p:blipFill>
          <p:spPr>
            <a:xfrm>
              <a:off x="8525049" y="6093336"/>
              <a:ext cx="899728" cy="612000"/>
            </a:xfrm>
            <a:prstGeom prst="rect">
              <a:avLst/>
            </a:prstGeom>
          </p:spPr>
        </p:pic>
        <p:sp>
          <p:nvSpPr>
            <p:cNvPr id="17" name="Rettangolo 16">
              <a:extLst>
                <a:ext uri="{FF2B5EF4-FFF2-40B4-BE49-F238E27FC236}">
                  <a16:creationId xmlns:a16="http://schemas.microsoft.com/office/drawing/2014/main" id="{1533F70F-CFCC-4E57-BCBB-B681EFB295E1}"/>
                </a:ext>
              </a:extLst>
            </p:cNvPr>
            <p:cNvSpPr/>
            <p:nvPr userDrawn="1"/>
          </p:nvSpPr>
          <p:spPr>
            <a:xfrm>
              <a:off x="9358222" y="6093335"/>
              <a:ext cx="1887654" cy="584775"/>
            </a:xfrm>
            <a:prstGeom prst="rect">
              <a:avLst/>
            </a:prstGeom>
          </p:spPr>
          <p:txBody>
            <a:bodyPr wrap="square" anchor="ctr" anchorCtr="0">
              <a:noAutofit/>
            </a:bodyPr>
            <a:lstStyle/>
            <a:p>
              <a:pPr marL="0" indent="0">
                <a:tabLst/>
              </a:pPr>
              <a:r>
                <a:rPr lang="it-IT" sz="800" dirty="0">
                  <a:solidFill>
                    <a:schemeClr val="tx1"/>
                  </a:solidFill>
                  <a:latin typeface="+mn-lt"/>
                  <a:cs typeface="Arial" panose="020B0604020202020204" pitchFamily="34" charset="0"/>
                </a:rPr>
                <a:t>This project has received funding from the European Union’s Horizon 2020 research and innovation programme under grant agreement No 776758</a:t>
              </a:r>
            </a:p>
          </p:txBody>
        </p:sp>
      </p:grpSp>
      <p:sp>
        <p:nvSpPr>
          <p:cNvPr id="23"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4" hasCustomPrompt="1"/>
          </p:nvPr>
        </p:nvSpPr>
        <p:spPr>
          <a:xfrm>
            <a:off x="4049969" y="6177275"/>
            <a:ext cx="1380160" cy="589426"/>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1371127214"/>
      </p:ext>
    </p:extLst>
  </p:cSld>
  <p:clrMapOvr>
    <a:masterClrMapping/>
  </p:clrMapOvr>
  <p:extLst mod="1">
    <p:ext uri="{DCECCB84-F9BA-43D5-87BE-67443E8EF086}">
      <p15:sldGuideLst xmlns:p15="http://schemas.microsoft.com/office/powerpoint/2012/main">
        <p15:guide id="1" orient="horz" pos="3838" userDrawn="1">
          <p15:clr>
            <a:srgbClr val="FBAE40"/>
          </p15:clr>
        </p15:guide>
        <p15:guide id="2" orient="horz" pos="958" userDrawn="1">
          <p15:clr>
            <a:srgbClr val="FBAE40"/>
          </p15:clr>
        </p15:guide>
        <p15:guide id="3" orient="horz" pos="34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SEPARATE SEC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DE5DBDD2-13C9-469B-ADDE-4B630A129332}"/>
              </a:ext>
            </a:extLst>
          </p:cNvPr>
          <p:cNvSpPr>
            <a:spLocks noGrp="1"/>
          </p:cNvSpPr>
          <p:nvPr>
            <p:ph type="body" sz="quarter" idx="10" hasCustomPrompt="1"/>
          </p:nvPr>
        </p:nvSpPr>
        <p:spPr>
          <a:xfrm>
            <a:off x="5064568" y="4404040"/>
            <a:ext cx="6609768" cy="867930"/>
          </a:xfrm>
          <a:prstGeom prst="rect">
            <a:avLst/>
          </a:prstGeom>
        </p:spPr>
        <p:txBody>
          <a:bodyPr wrap="square" anchor="b" anchorCtr="0">
            <a:spAutoFit/>
          </a:bodyPr>
          <a:lstStyle>
            <a:lvl1pPr marL="0" indent="0" algn="r">
              <a:buNone/>
              <a:defRPr sz="2800" b="1">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it-IT" dirty="0"/>
              <a:t>SLIDE TO SEPARATE SECTIONS. WRITE IN UPPERCASE</a:t>
            </a:r>
          </a:p>
        </p:txBody>
      </p:sp>
    </p:spTree>
    <p:extLst>
      <p:ext uri="{BB962C8B-B14F-4D97-AF65-F5344CB8AC3E}">
        <p14:creationId xmlns:p14="http://schemas.microsoft.com/office/powerpoint/2010/main" val="258317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SLIDE OF CONTENTS-no li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ottotitolo 2">
            <a:extLst>
              <a:ext uri="{FF2B5EF4-FFF2-40B4-BE49-F238E27FC236}">
                <a16:creationId xmlns:a16="http://schemas.microsoft.com/office/drawing/2014/main" id="{31130E2D-7A46-417A-B6CA-9477292C62E0}"/>
              </a:ext>
            </a:extLst>
          </p:cNvPr>
          <p:cNvSpPr>
            <a:spLocks noGrp="1"/>
          </p:cNvSpPr>
          <p:nvPr>
            <p:ph type="subTitle" idx="1" hasCustomPrompt="1"/>
          </p:nvPr>
        </p:nvSpPr>
        <p:spPr>
          <a:xfrm>
            <a:off x="382918" y="1452995"/>
            <a:ext cx="11388084" cy="829971"/>
          </a:xfrm>
          <a:prstGeom prst="rect">
            <a:avLst/>
          </a:prstGeom>
        </p:spPr>
        <p:txBody>
          <a:bodyPr wrap="square" anchor="t" anchorCtr="0">
            <a:noAutofit/>
          </a:bodyPr>
          <a:lstStyle>
            <a:lvl1pPr marL="0" indent="0" algn="just">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Use </a:t>
            </a:r>
            <a:r>
              <a:rPr lang="it-IT" dirty="0" err="1"/>
              <a:t>this</a:t>
            </a:r>
            <a:r>
              <a:rPr lang="it-IT" dirty="0"/>
              <a:t> template for </a:t>
            </a:r>
            <a:r>
              <a:rPr lang="it-IT" dirty="0" err="1"/>
              <a:t>simple</a:t>
            </a:r>
            <a:r>
              <a:rPr lang="it-IT" dirty="0"/>
              <a:t> slides, </a:t>
            </a:r>
            <a:r>
              <a:rPr lang="it-IT" dirty="0" err="1"/>
              <a:t>without</a:t>
            </a:r>
            <a:r>
              <a:rPr lang="it-IT" dirty="0"/>
              <a:t> </a:t>
            </a:r>
            <a:r>
              <a:rPr lang="it-IT" dirty="0" err="1"/>
              <a:t>lists</a:t>
            </a:r>
            <a:r>
              <a:rPr lang="it-IT" dirty="0"/>
              <a:t>, </a:t>
            </a:r>
            <a:r>
              <a:rPr lang="it-IT" dirty="0" err="1"/>
              <a:t>draws</a:t>
            </a:r>
            <a:r>
              <a:rPr lang="it-IT" dirty="0"/>
              <a:t>, etc. </a:t>
            </a:r>
            <a:r>
              <a:rPr lang="it-IT" dirty="0" err="1"/>
              <a:t>Type</a:t>
            </a:r>
            <a:r>
              <a:rPr lang="it-IT" dirty="0"/>
              <a:t> </a:t>
            </a:r>
            <a:r>
              <a:rPr lang="it-IT" dirty="0" err="1"/>
              <a:t>here</a:t>
            </a:r>
            <a:r>
              <a:rPr lang="it-IT" dirty="0"/>
              <a:t> the </a:t>
            </a:r>
            <a:r>
              <a:rPr lang="it-IT" dirty="0" err="1"/>
              <a:t>contents</a:t>
            </a:r>
            <a:r>
              <a:rPr lang="it-IT" dirty="0"/>
              <a:t> of </a:t>
            </a:r>
            <a:r>
              <a:rPr lang="it-IT" dirty="0" err="1"/>
              <a:t>your</a:t>
            </a:r>
            <a:r>
              <a:rPr lang="it-IT" dirty="0"/>
              <a:t> slide</a:t>
            </a:r>
          </a:p>
        </p:txBody>
      </p:sp>
      <p:sp>
        <p:nvSpPr>
          <p:cNvPr id="11" name="Segnaposto numero diapositiva 5">
            <a:extLst>
              <a:ext uri="{FF2B5EF4-FFF2-40B4-BE49-F238E27FC236}">
                <a16:creationId xmlns:a16="http://schemas.microsoft.com/office/drawing/2014/main" id="{0997FDC3-A552-434B-B679-B1E369632656}"/>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2" name="Immagine 11">
            <a:extLst>
              <a:ext uri="{FF2B5EF4-FFF2-40B4-BE49-F238E27FC236}">
                <a16:creationId xmlns:a16="http://schemas.microsoft.com/office/drawing/2014/main" id="{07C33667-4422-4128-B31A-B9FC176753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sp>
        <p:nvSpPr>
          <p:cNvPr id="10" name="Segnaposto testo 2">
            <a:extLst>
              <a:ext uri="{FF2B5EF4-FFF2-40B4-BE49-F238E27FC236}">
                <a16:creationId xmlns:a16="http://schemas.microsoft.com/office/drawing/2014/main" id="{320D6993-5FF4-4DC9-BFE5-EAC9687B0C6B}"/>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CLICK TO MODIFY THE TITLE OF YOUR SLIDE (UPPERCASE)</a:t>
            </a:r>
          </a:p>
        </p:txBody>
      </p:sp>
      <p:grpSp>
        <p:nvGrpSpPr>
          <p:cNvPr id="15" name="Gruppo 14">
            <a:extLst>
              <a:ext uri="{FF2B5EF4-FFF2-40B4-BE49-F238E27FC236}">
                <a16:creationId xmlns:a16="http://schemas.microsoft.com/office/drawing/2014/main" id="{97045B04-2865-431C-A676-C39B04E1473C}"/>
              </a:ext>
            </a:extLst>
          </p:cNvPr>
          <p:cNvGrpSpPr/>
          <p:nvPr userDrawn="1"/>
        </p:nvGrpSpPr>
        <p:grpSpPr>
          <a:xfrm>
            <a:off x="395932" y="6185979"/>
            <a:ext cx="2231210" cy="549638"/>
            <a:chOff x="8653065" y="6171787"/>
            <a:chExt cx="2528701" cy="622923"/>
          </a:xfrm>
        </p:grpSpPr>
        <p:pic>
          <p:nvPicPr>
            <p:cNvPr id="16" name="Immagine 15">
              <a:extLst>
                <a:ext uri="{FF2B5EF4-FFF2-40B4-BE49-F238E27FC236}">
                  <a16:creationId xmlns:a16="http://schemas.microsoft.com/office/drawing/2014/main" id="{075A8A5B-04B9-4AD2-9DB8-0BF96274F9CE}"/>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17" name="Rettangolo 16">
              <a:extLst>
                <a:ext uri="{FF2B5EF4-FFF2-40B4-BE49-F238E27FC236}">
                  <a16:creationId xmlns:a16="http://schemas.microsoft.com/office/drawing/2014/main" id="{B205B043-0624-4910-B52D-FAA84A141C12}"/>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8"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2877578434"/>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FOCUS-no li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Sottotitolo 2">
            <a:extLst>
              <a:ext uri="{FF2B5EF4-FFF2-40B4-BE49-F238E27FC236}">
                <a16:creationId xmlns:a16="http://schemas.microsoft.com/office/drawing/2014/main" id="{31130E2D-7A46-417A-B6CA-9477292C62E0}"/>
              </a:ext>
            </a:extLst>
          </p:cNvPr>
          <p:cNvSpPr>
            <a:spLocks noGrp="1"/>
          </p:cNvSpPr>
          <p:nvPr>
            <p:ph type="subTitle" idx="1" hasCustomPrompt="1"/>
          </p:nvPr>
        </p:nvSpPr>
        <p:spPr>
          <a:xfrm>
            <a:off x="382918" y="1452995"/>
            <a:ext cx="11388084" cy="829971"/>
          </a:xfrm>
          <a:prstGeom prst="rect">
            <a:avLst/>
          </a:prstGeom>
        </p:spPr>
        <p:txBody>
          <a:bodyPr wrap="square" anchor="t" anchorCtr="0">
            <a:noAutofit/>
          </a:bodyPr>
          <a:lstStyle>
            <a:lvl1pPr marL="0" indent="0" algn="just">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Use </a:t>
            </a:r>
            <a:r>
              <a:rPr lang="it-IT" dirty="0" err="1"/>
              <a:t>this</a:t>
            </a:r>
            <a:r>
              <a:rPr lang="it-IT" dirty="0"/>
              <a:t> template for </a:t>
            </a:r>
            <a:r>
              <a:rPr lang="it-IT" dirty="0" err="1"/>
              <a:t>simple</a:t>
            </a:r>
            <a:r>
              <a:rPr lang="it-IT" dirty="0"/>
              <a:t> slides, </a:t>
            </a:r>
            <a:r>
              <a:rPr lang="it-IT" dirty="0" err="1"/>
              <a:t>without</a:t>
            </a:r>
            <a:r>
              <a:rPr lang="it-IT" dirty="0"/>
              <a:t> </a:t>
            </a:r>
            <a:r>
              <a:rPr lang="it-IT" dirty="0" err="1"/>
              <a:t>lists</a:t>
            </a:r>
            <a:r>
              <a:rPr lang="it-IT" dirty="0"/>
              <a:t>, </a:t>
            </a:r>
            <a:r>
              <a:rPr lang="it-IT" dirty="0" err="1"/>
              <a:t>draws</a:t>
            </a:r>
            <a:r>
              <a:rPr lang="it-IT" dirty="0"/>
              <a:t>, etc. </a:t>
            </a:r>
            <a:r>
              <a:rPr lang="it-IT" dirty="0" err="1"/>
              <a:t>Type</a:t>
            </a:r>
            <a:r>
              <a:rPr lang="it-IT" dirty="0"/>
              <a:t> </a:t>
            </a:r>
            <a:r>
              <a:rPr lang="it-IT" dirty="0" err="1"/>
              <a:t>here</a:t>
            </a:r>
            <a:r>
              <a:rPr lang="it-IT" dirty="0"/>
              <a:t> the </a:t>
            </a:r>
            <a:r>
              <a:rPr lang="it-IT" dirty="0" err="1"/>
              <a:t>contents</a:t>
            </a:r>
            <a:r>
              <a:rPr lang="it-IT" dirty="0"/>
              <a:t> of </a:t>
            </a:r>
            <a:r>
              <a:rPr lang="it-IT" dirty="0" err="1"/>
              <a:t>your</a:t>
            </a:r>
            <a:r>
              <a:rPr lang="it-IT" dirty="0"/>
              <a:t> slide </a:t>
            </a:r>
          </a:p>
          <a:p>
            <a:endParaRPr lang="it-IT" dirty="0"/>
          </a:p>
        </p:txBody>
      </p:sp>
      <p:sp>
        <p:nvSpPr>
          <p:cNvPr id="9" name="Segnaposto testo 12">
            <a:extLst>
              <a:ext uri="{FF2B5EF4-FFF2-40B4-BE49-F238E27FC236}">
                <a16:creationId xmlns:a16="http://schemas.microsoft.com/office/drawing/2014/main" id="{2D3249C6-9661-44DA-AA44-A5FB07BDD846}"/>
              </a:ext>
            </a:extLst>
          </p:cNvPr>
          <p:cNvSpPr>
            <a:spLocks noGrp="1"/>
          </p:cNvSpPr>
          <p:nvPr>
            <p:ph type="body" sz="quarter" idx="15" hasCustomPrompt="1"/>
          </p:nvPr>
        </p:nvSpPr>
        <p:spPr>
          <a:xfrm>
            <a:off x="369909" y="4837114"/>
            <a:ext cx="11414103" cy="1101108"/>
          </a:xfrm>
          <a:prstGeom prst="rect">
            <a:avLst/>
          </a:prstGeom>
          <a:solidFill>
            <a:srgbClr val="F8AD82">
              <a:alpha val="40000"/>
            </a:srgbClr>
          </a:solidFill>
          <a:effectLst/>
        </p:spPr>
        <p:txBody>
          <a:bodyPr anchor="b" anchorCtr="0">
            <a:noAutofit/>
          </a:bodyPr>
          <a:lstStyle>
            <a:lvl1pPr>
              <a:defRPr lang="it-IT" sz="1800" b="0" dirty="0">
                <a:latin typeface="Arial" panose="020B0604020202020204" pitchFamily="34" charset="0"/>
                <a:cs typeface="Arial" panose="020B0604020202020204" pitchFamily="34" charset="0"/>
              </a:defRPr>
            </a:lvl1pPr>
          </a:lstStyle>
          <a:p>
            <a:pPr marL="0" lvl="0" indent="0" algn="r">
              <a:buNone/>
            </a:pPr>
            <a:r>
              <a:rPr lang="it-IT" dirty="0"/>
              <a:t>Use </a:t>
            </a:r>
            <a:r>
              <a:rPr lang="it-IT" dirty="0" err="1"/>
              <a:t>this</a:t>
            </a:r>
            <a:r>
              <a:rPr lang="it-IT" dirty="0"/>
              <a:t> </a:t>
            </a:r>
            <a:r>
              <a:rPr lang="it-IT" dirty="0" err="1"/>
              <a:t>space</a:t>
            </a:r>
            <a:r>
              <a:rPr lang="it-IT" dirty="0"/>
              <a:t>, </a:t>
            </a:r>
            <a:r>
              <a:rPr lang="it-IT" dirty="0" err="1"/>
              <a:t>if</a:t>
            </a:r>
            <a:r>
              <a:rPr lang="it-IT" dirty="0"/>
              <a:t> </a:t>
            </a:r>
            <a:r>
              <a:rPr lang="it-IT" dirty="0" err="1"/>
              <a:t>needed</a:t>
            </a:r>
            <a:endParaRPr lang="it-IT" dirty="0"/>
          </a:p>
        </p:txBody>
      </p:sp>
      <p:sp>
        <p:nvSpPr>
          <p:cNvPr id="11" name="Segnaposto numero diapositiva 5">
            <a:extLst>
              <a:ext uri="{FF2B5EF4-FFF2-40B4-BE49-F238E27FC236}">
                <a16:creationId xmlns:a16="http://schemas.microsoft.com/office/drawing/2014/main" id="{0997FDC3-A552-434B-B679-B1E369632656}"/>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2" name="Immagine 11">
            <a:extLst>
              <a:ext uri="{FF2B5EF4-FFF2-40B4-BE49-F238E27FC236}">
                <a16:creationId xmlns:a16="http://schemas.microsoft.com/office/drawing/2014/main" id="{48970686-1101-4E5B-8532-C6738F97AA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3" name="Gruppo 12">
            <a:extLst>
              <a:ext uri="{FF2B5EF4-FFF2-40B4-BE49-F238E27FC236}">
                <a16:creationId xmlns:a16="http://schemas.microsoft.com/office/drawing/2014/main" id="{97045B04-2865-431C-A676-C39B04E1473C}"/>
              </a:ext>
            </a:extLst>
          </p:cNvPr>
          <p:cNvGrpSpPr/>
          <p:nvPr userDrawn="1"/>
        </p:nvGrpSpPr>
        <p:grpSpPr>
          <a:xfrm>
            <a:off x="395931" y="6185979"/>
            <a:ext cx="2347635" cy="549638"/>
            <a:chOff x="8653065" y="6171787"/>
            <a:chExt cx="2528701" cy="622923"/>
          </a:xfrm>
        </p:grpSpPr>
        <p:pic>
          <p:nvPicPr>
            <p:cNvPr id="14" name="Immagine 13">
              <a:extLst>
                <a:ext uri="{FF2B5EF4-FFF2-40B4-BE49-F238E27FC236}">
                  <a16:creationId xmlns:a16="http://schemas.microsoft.com/office/drawing/2014/main" id="{075A8A5B-04B9-4AD2-9DB8-0BF96274F9CE}"/>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19" name="Rettangolo 18">
              <a:extLst>
                <a:ext uri="{FF2B5EF4-FFF2-40B4-BE49-F238E27FC236}">
                  <a16:creationId xmlns:a16="http://schemas.microsoft.com/office/drawing/2014/main" id="{B205B043-0624-4910-B52D-FAA84A141C12}"/>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35CBADE9-B9F1-43BC-890A-08C659B616FA}"/>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CLICK TO MODIFY THE TITLE OF YOUR SLIDE (UPPERCASE)</a:t>
            </a:r>
          </a:p>
        </p:txBody>
      </p:sp>
      <p:sp>
        <p:nvSpPr>
          <p:cNvPr id="16"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2350985224"/>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1 SUBTITLE-no lis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egnaposto testo 3">
            <a:extLst>
              <a:ext uri="{FF2B5EF4-FFF2-40B4-BE49-F238E27FC236}">
                <a16:creationId xmlns:a16="http://schemas.microsoft.com/office/drawing/2014/main" id="{B1476C05-BF02-4F4F-9A66-A6C9FE65D8CE}"/>
              </a:ext>
            </a:extLst>
          </p:cNvPr>
          <p:cNvSpPr>
            <a:spLocks noGrp="1"/>
          </p:cNvSpPr>
          <p:nvPr>
            <p:ph type="body" sz="quarter" idx="15" hasCustomPrompt="1"/>
          </p:nvPr>
        </p:nvSpPr>
        <p:spPr>
          <a:xfrm>
            <a:off x="371475" y="2428598"/>
            <a:ext cx="11412538" cy="829971"/>
          </a:xfrm>
          <a:prstGeom prst="rect">
            <a:avLst/>
          </a:prstGeom>
        </p:spPr>
        <p:txBody>
          <a:bodyPr wrap="square" anchor="t" anchorCtr="0">
            <a:noAutofit/>
          </a:bodyPr>
          <a:lstStyle>
            <a:lvl1pPr marL="0" indent="0">
              <a:buNone/>
              <a:defRPr sz="1800">
                <a:latin typeface="Arial" panose="020B0604020202020204" pitchFamily="34" charset="0"/>
                <a:cs typeface="Arial" panose="020B0604020202020204" pitchFamily="34" charset="0"/>
              </a:defRPr>
            </a:lvl1pPr>
            <a:lvl2pPr marL="457200" indent="0">
              <a:buNone/>
              <a:defRPr sz="2200">
                <a:latin typeface="+mj-lt"/>
              </a:defRPr>
            </a:lvl2pPr>
            <a:lvl3pPr marL="914400" indent="0">
              <a:buNone/>
              <a:defRPr sz="2200">
                <a:latin typeface="+mj-lt"/>
              </a:defRPr>
            </a:lvl3pPr>
            <a:lvl4pPr marL="1371600" indent="0">
              <a:buNone/>
              <a:defRPr sz="2200">
                <a:latin typeface="+mj-lt"/>
              </a:defRPr>
            </a:lvl4pPr>
            <a:lvl5pPr marL="1828800" indent="0">
              <a:buNone/>
              <a:defRPr sz="2200">
                <a:latin typeface="+mj-lt"/>
              </a:defRPr>
            </a:lvl5pPr>
          </a:lstStyle>
          <a:p>
            <a:r>
              <a:rPr lang="it-IT" dirty="0"/>
              <a:t>Use </a:t>
            </a:r>
            <a:r>
              <a:rPr lang="it-IT" dirty="0" err="1"/>
              <a:t>this</a:t>
            </a:r>
            <a:r>
              <a:rPr lang="it-IT" dirty="0"/>
              <a:t> template for </a:t>
            </a:r>
            <a:r>
              <a:rPr lang="it-IT" dirty="0" err="1"/>
              <a:t>simple</a:t>
            </a:r>
            <a:r>
              <a:rPr lang="it-IT" dirty="0"/>
              <a:t> slides, </a:t>
            </a:r>
            <a:r>
              <a:rPr lang="it-IT" dirty="0" err="1"/>
              <a:t>without</a:t>
            </a:r>
            <a:r>
              <a:rPr lang="it-IT" dirty="0"/>
              <a:t> </a:t>
            </a:r>
            <a:r>
              <a:rPr lang="it-IT" dirty="0" err="1"/>
              <a:t>lists</a:t>
            </a:r>
            <a:r>
              <a:rPr lang="it-IT" dirty="0"/>
              <a:t>, </a:t>
            </a:r>
            <a:r>
              <a:rPr lang="it-IT" dirty="0" err="1"/>
              <a:t>draws</a:t>
            </a:r>
            <a:r>
              <a:rPr lang="it-IT" dirty="0"/>
              <a:t>, etc. </a:t>
            </a:r>
            <a:r>
              <a:rPr lang="it-IT" dirty="0" err="1"/>
              <a:t>Type</a:t>
            </a:r>
            <a:r>
              <a:rPr lang="it-IT" dirty="0"/>
              <a:t> </a:t>
            </a:r>
            <a:r>
              <a:rPr lang="it-IT" dirty="0" err="1"/>
              <a:t>here</a:t>
            </a:r>
            <a:r>
              <a:rPr lang="it-IT" dirty="0"/>
              <a:t> the </a:t>
            </a:r>
            <a:r>
              <a:rPr lang="it-IT" dirty="0" err="1"/>
              <a:t>contents</a:t>
            </a:r>
            <a:r>
              <a:rPr lang="it-IT" dirty="0"/>
              <a:t> of </a:t>
            </a:r>
            <a:r>
              <a:rPr lang="it-IT" dirty="0" err="1"/>
              <a:t>your</a:t>
            </a:r>
            <a:r>
              <a:rPr lang="it-IT" dirty="0"/>
              <a:t> slide </a:t>
            </a:r>
          </a:p>
          <a:p>
            <a:pPr lvl="0"/>
            <a:endParaRPr lang="it-IT" dirty="0"/>
          </a:p>
        </p:txBody>
      </p:sp>
      <p:sp>
        <p:nvSpPr>
          <p:cNvPr id="13" name="Segnaposto numero diapositiva 5">
            <a:extLst>
              <a:ext uri="{FF2B5EF4-FFF2-40B4-BE49-F238E27FC236}">
                <a16:creationId xmlns:a16="http://schemas.microsoft.com/office/drawing/2014/main" id="{881F0C45-F4F0-4EAE-B9B5-C84FDC76D5FA}"/>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4" name="Immagine 13">
            <a:extLst>
              <a:ext uri="{FF2B5EF4-FFF2-40B4-BE49-F238E27FC236}">
                <a16:creationId xmlns:a16="http://schemas.microsoft.com/office/drawing/2014/main" id="{9F34BCB9-257D-4206-BB6D-7B58329A77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9" name="Gruppo 18">
            <a:extLst>
              <a:ext uri="{FF2B5EF4-FFF2-40B4-BE49-F238E27FC236}">
                <a16:creationId xmlns:a16="http://schemas.microsoft.com/office/drawing/2014/main" id="{22A2492D-1657-4E89-8BC1-12F32ACD79B0}"/>
              </a:ext>
            </a:extLst>
          </p:cNvPr>
          <p:cNvGrpSpPr/>
          <p:nvPr userDrawn="1"/>
        </p:nvGrpSpPr>
        <p:grpSpPr>
          <a:xfrm>
            <a:off x="395932" y="6185979"/>
            <a:ext cx="2231210" cy="549638"/>
            <a:chOff x="8653065" y="6171787"/>
            <a:chExt cx="2528701" cy="622923"/>
          </a:xfrm>
        </p:grpSpPr>
        <p:pic>
          <p:nvPicPr>
            <p:cNvPr id="20" name="Immagine 19">
              <a:extLst>
                <a:ext uri="{FF2B5EF4-FFF2-40B4-BE49-F238E27FC236}">
                  <a16:creationId xmlns:a16="http://schemas.microsoft.com/office/drawing/2014/main" id="{9C74AA66-5204-409A-9F82-A3565A9A12AC}"/>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1" name="Rettangolo 20">
              <a:extLst>
                <a:ext uri="{FF2B5EF4-FFF2-40B4-BE49-F238E27FC236}">
                  <a16:creationId xmlns:a16="http://schemas.microsoft.com/office/drawing/2014/main" id="{2D270469-0809-4D3D-A26C-1ACCF21A7BF1}"/>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86E15827-B134-44A6-AB21-F88A0306874C}"/>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a:defRPr lang="it-IT" sz="2400" b="0" dirty="0">
                <a:solidFill>
                  <a:srgbClr val="8F8990"/>
                </a:solidFill>
                <a:latin typeface="Arial" panose="020B0604020202020204" pitchFamily="34" charset="0"/>
                <a:cs typeface="Arial" panose="020B0604020202020204" pitchFamily="34" charset="0"/>
              </a:defRPr>
            </a:lvl1pPr>
          </a:lstStyle>
          <a:p>
            <a:pPr marL="0" lvl="0" indent="0">
              <a:buNone/>
            </a:pPr>
            <a:r>
              <a:rPr lang="it-IT" dirty="0"/>
              <a:t>SLIDE OF CONTENTS, 1 SUBTITLE. CLICK TO MODIFY THE TITLE OF YOUR SLIDE (UPPERCASE)</a:t>
            </a:r>
          </a:p>
        </p:txBody>
      </p:sp>
      <p:sp>
        <p:nvSpPr>
          <p:cNvPr id="4" name="Segnaposto testo 3">
            <a:extLst>
              <a:ext uri="{FF2B5EF4-FFF2-40B4-BE49-F238E27FC236}">
                <a16:creationId xmlns:a16="http://schemas.microsoft.com/office/drawing/2014/main" id="{13C6F441-9711-41BA-9967-6C1B93B82D9F}"/>
              </a:ext>
            </a:extLst>
          </p:cNvPr>
          <p:cNvSpPr>
            <a:spLocks noGrp="1"/>
          </p:cNvSpPr>
          <p:nvPr>
            <p:ph type="body" sz="quarter" idx="17" hasCustomPrompt="1"/>
          </p:nvPr>
        </p:nvSpPr>
        <p:spPr>
          <a:xfrm>
            <a:off x="371475" y="1437889"/>
            <a:ext cx="11412538" cy="826333"/>
          </a:xfrm>
          <a:prstGeom prst="rect">
            <a:avLst/>
          </a:prstGeom>
          <a:ln w="12700">
            <a:solidFill>
              <a:srgbClr val="F07E40"/>
            </a:solidFill>
            <a:prstDash val="sysDash"/>
          </a:ln>
        </p:spPr>
        <p:txBody>
          <a:bodyPr anchor="ctr" anchorCtr="0"/>
          <a:lstStyle>
            <a:lvl1pPr marL="0" indent="0">
              <a:buNone/>
              <a:defRPr sz="1900" b="1">
                <a:solidFill>
                  <a:schemeClr val="bg1">
                    <a:lumMod val="50000"/>
                  </a:schemeClr>
                </a:solidFill>
                <a:latin typeface="Arial" panose="020B0604020202020204" pitchFamily="34" charset="0"/>
                <a:cs typeface="Arial" panose="020B0604020202020204" pitchFamily="34" charset="0"/>
              </a:defRPr>
            </a:lvl1pPr>
            <a:lvl2pPr marL="457200" indent="0">
              <a:buNone/>
              <a:defRPr sz="1800">
                <a:latin typeface="Helvetica" panose="020B0604020202020204" pitchFamily="34" charset="0"/>
                <a:cs typeface="Helvetica" panose="020B0604020202020204" pitchFamily="34" charset="0"/>
              </a:defRPr>
            </a:lvl2pPr>
            <a:lvl3pPr marL="914400" indent="0">
              <a:buNone/>
              <a:defRPr sz="1800">
                <a:latin typeface="Helvetica" panose="020B0604020202020204" pitchFamily="34" charset="0"/>
                <a:cs typeface="Helvetica" panose="020B0604020202020204" pitchFamily="34" charset="0"/>
              </a:defRPr>
            </a:lvl3pPr>
            <a:lvl4pPr marL="1371600" indent="0">
              <a:buNone/>
              <a:defRPr sz="1800">
                <a:latin typeface="Helvetica" panose="020B0604020202020204" pitchFamily="34" charset="0"/>
                <a:cs typeface="Helvetica" panose="020B0604020202020204" pitchFamily="34" charset="0"/>
              </a:defRPr>
            </a:lvl4pPr>
            <a:lvl5pPr marL="1828800" indent="0">
              <a:buNone/>
              <a:defRPr sz="1800">
                <a:latin typeface="Helvetica" panose="020B0604020202020204" pitchFamily="34" charset="0"/>
                <a:cs typeface="Helvetica" panose="020B0604020202020204" pitchFamily="34" charset="0"/>
              </a:defRPr>
            </a:lvl5pPr>
          </a:lstStyle>
          <a:p>
            <a:pPr algn="just"/>
            <a:r>
              <a:rPr lang="it-IT" sz="1900" dirty="0">
                <a:latin typeface="Helvetica" panose="020B0604020202020204" pitchFamily="34" charset="0"/>
                <a:cs typeface="Helvetica" panose="020B0604020202020204" pitchFamily="34" charset="0"/>
              </a:rPr>
              <a:t>Use </a:t>
            </a:r>
            <a:r>
              <a:rPr lang="it-IT" sz="1900" dirty="0" err="1">
                <a:latin typeface="Helvetica" panose="020B0604020202020204" pitchFamily="34" charset="0"/>
                <a:cs typeface="Helvetica" panose="020B0604020202020204" pitchFamily="34" charset="0"/>
              </a:rPr>
              <a:t>this</a:t>
            </a:r>
            <a:r>
              <a:rPr lang="it-IT" sz="1900" dirty="0">
                <a:latin typeface="Helvetica" panose="020B0604020202020204" pitchFamily="34" charset="0"/>
                <a:cs typeface="Helvetica" panose="020B0604020202020204" pitchFamily="34" charset="0"/>
              </a:rPr>
              <a:t> template for slides with </a:t>
            </a:r>
            <a:r>
              <a:rPr lang="it-IT" sz="1900" dirty="0" err="1">
                <a:latin typeface="Helvetica" panose="020B0604020202020204" pitchFamily="34" charset="0"/>
                <a:cs typeface="Helvetica" panose="020B0604020202020204" pitchFamily="34" charset="0"/>
              </a:rPr>
              <a:t>subtitle</a:t>
            </a:r>
            <a:r>
              <a:rPr lang="it-IT" sz="1900" dirty="0">
                <a:latin typeface="Helvetica" panose="020B0604020202020204" pitchFamily="34" charset="0"/>
                <a:cs typeface="Helvetica" panose="020B0604020202020204" pitchFamily="34" charset="0"/>
              </a:rPr>
              <a:t> , </a:t>
            </a:r>
            <a:r>
              <a:rPr lang="it-IT" sz="1900" dirty="0" err="1">
                <a:latin typeface="Helvetica" panose="020B0604020202020204" pitchFamily="34" charset="0"/>
                <a:cs typeface="Helvetica" panose="020B0604020202020204" pitchFamily="34" charset="0"/>
              </a:rPr>
              <a:t>without</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lists</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draws</a:t>
            </a:r>
            <a:r>
              <a:rPr lang="it-IT" sz="1900" dirty="0">
                <a:latin typeface="Helvetica" panose="020B0604020202020204" pitchFamily="34" charset="0"/>
                <a:cs typeface="Helvetica" panose="020B0604020202020204" pitchFamily="34" charset="0"/>
              </a:rPr>
              <a:t>, etc. </a:t>
            </a:r>
            <a:r>
              <a:rPr lang="it-IT" sz="1900" dirty="0" err="1">
                <a:latin typeface="Helvetica" panose="020B0604020202020204" pitchFamily="34" charset="0"/>
                <a:cs typeface="Helvetica" panose="020B0604020202020204" pitchFamily="34" charset="0"/>
              </a:rPr>
              <a:t>Type</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here</a:t>
            </a:r>
            <a:r>
              <a:rPr lang="it-IT" sz="1900" dirty="0">
                <a:latin typeface="Helvetica" panose="020B0604020202020204" pitchFamily="34" charset="0"/>
                <a:cs typeface="Helvetica" panose="020B0604020202020204" pitchFamily="34" charset="0"/>
              </a:rPr>
              <a:t> the </a:t>
            </a:r>
            <a:r>
              <a:rPr lang="it-IT" sz="1900" dirty="0" err="1">
                <a:latin typeface="Helvetica" panose="020B0604020202020204" pitchFamily="34" charset="0"/>
                <a:cs typeface="Helvetica" panose="020B0604020202020204" pitchFamily="34" charset="0"/>
              </a:rPr>
              <a:t>content</a:t>
            </a:r>
            <a:r>
              <a:rPr lang="it-IT" sz="1900" dirty="0">
                <a:latin typeface="Helvetica" panose="020B0604020202020204" pitchFamily="34" charset="0"/>
                <a:cs typeface="Helvetica" panose="020B0604020202020204" pitchFamily="34" charset="0"/>
              </a:rPr>
              <a:t> of </a:t>
            </a:r>
            <a:r>
              <a:rPr lang="it-IT" sz="1900" dirty="0" err="1">
                <a:latin typeface="Helvetica" panose="020B0604020202020204" pitchFamily="34" charset="0"/>
                <a:cs typeface="Helvetica" panose="020B0604020202020204" pitchFamily="34" charset="0"/>
              </a:rPr>
              <a:t>subtitle</a:t>
            </a:r>
            <a:endParaRPr lang="it-IT" sz="1900" dirty="0">
              <a:latin typeface="Helvetica" panose="020B0604020202020204" pitchFamily="34" charset="0"/>
              <a:cs typeface="Helvetica" panose="020B0604020202020204" pitchFamily="34" charset="0"/>
            </a:endParaRPr>
          </a:p>
        </p:txBody>
      </p:sp>
      <p:sp>
        <p:nvSpPr>
          <p:cNvPr id="11"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977085086"/>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1 lis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Segnaposto contenuto 2">
            <a:extLst>
              <a:ext uri="{FF2B5EF4-FFF2-40B4-BE49-F238E27FC236}">
                <a16:creationId xmlns:a16="http://schemas.microsoft.com/office/drawing/2014/main" id="{F89D6AA8-6232-4775-B06D-F4D924F29270}"/>
              </a:ext>
            </a:extLst>
          </p:cNvPr>
          <p:cNvSpPr>
            <a:spLocks noGrp="1"/>
          </p:cNvSpPr>
          <p:nvPr>
            <p:ph sz="half" idx="12" hasCustomPrompt="1"/>
          </p:nvPr>
        </p:nvSpPr>
        <p:spPr>
          <a:xfrm>
            <a:off x="371475" y="1443297"/>
            <a:ext cx="11412538" cy="4656290"/>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 </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9" name="Segnaposto numero diapositiva 5">
            <a:extLst>
              <a:ext uri="{FF2B5EF4-FFF2-40B4-BE49-F238E27FC236}">
                <a16:creationId xmlns:a16="http://schemas.microsoft.com/office/drawing/2014/main" id="{BBE99457-DA10-4A58-B730-969AA94D0C9D}"/>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noAutofit/>
          </a:bodyP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1" name="Immagine 10">
            <a:extLst>
              <a:ext uri="{FF2B5EF4-FFF2-40B4-BE49-F238E27FC236}">
                <a16:creationId xmlns:a16="http://schemas.microsoft.com/office/drawing/2014/main" id="{7B196C95-6A3A-4CDF-9FA6-BBA95A55439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2" name="Gruppo 11">
            <a:extLst>
              <a:ext uri="{FF2B5EF4-FFF2-40B4-BE49-F238E27FC236}">
                <a16:creationId xmlns:a16="http://schemas.microsoft.com/office/drawing/2014/main" id="{F46324C7-6C5E-41B5-9EEE-4D9E41416A19}"/>
              </a:ext>
            </a:extLst>
          </p:cNvPr>
          <p:cNvGrpSpPr/>
          <p:nvPr userDrawn="1"/>
        </p:nvGrpSpPr>
        <p:grpSpPr>
          <a:xfrm>
            <a:off x="395932" y="6185979"/>
            <a:ext cx="2231210" cy="549638"/>
            <a:chOff x="8653065" y="6171787"/>
            <a:chExt cx="2528701" cy="622923"/>
          </a:xfrm>
        </p:grpSpPr>
        <p:pic>
          <p:nvPicPr>
            <p:cNvPr id="14" name="Immagine 13">
              <a:extLst>
                <a:ext uri="{FF2B5EF4-FFF2-40B4-BE49-F238E27FC236}">
                  <a16:creationId xmlns:a16="http://schemas.microsoft.com/office/drawing/2014/main" id="{94C8FDA6-CE53-4C4A-8687-382B9FD73991}"/>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19" name="Rettangolo 18">
              <a:extLst>
                <a:ext uri="{FF2B5EF4-FFF2-40B4-BE49-F238E27FC236}">
                  <a16:creationId xmlns:a16="http://schemas.microsoft.com/office/drawing/2014/main" id="{9CEA1835-390F-400A-A170-66DC0B35ACC1}"/>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0" name="Segnaposto testo 2">
            <a:extLst>
              <a:ext uri="{FF2B5EF4-FFF2-40B4-BE49-F238E27FC236}">
                <a16:creationId xmlns:a16="http://schemas.microsoft.com/office/drawing/2014/main" id="{BF3E1C1B-1E68-4CDB-B230-568C1B411C97}"/>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1 LIST, CHART, ETC. CLICK TO MODIFY THE TITLE OF YOUR SLIDE (UPPERCASE)</a:t>
            </a:r>
          </a:p>
        </p:txBody>
      </p:sp>
      <p:sp>
        <p:nvSpPr>
          <p:cNvPr id="15"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623506095"/>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1 list-1SUBT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Segnaposto contenuto 2">
            <a:extLst>
              <a:ext uri="{FF2B5EF4-FFF2-40B4-BE49-F238E27FC236}">
                <a16:creationId xmlns:a16="http://schemas.microsoft.com/office/drawing/2014/main" id="{AFB39BC4-072F-4BA4-95E0-CC1A7E0B681B}"/>
              </a:ext>
            </a:extLst>
          </p:cNvPr>
          <p:cNvSpPr>
            <a:spLocks noGrp="1"/>
          </p:cNvSpPr>
          <p:nvPr>
            <p:ph sz="half" idx="1" hasCustomPrompt="1"/>
          </p:nvPr>
        </p:nvSpPr>
        <p:spPr>
          <a:xfrm>
            <a:off x="371475" y="2377441"/>
            <a:ext cx="11403185" cy="3722146"/>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11" name="Segnaposto numero diapositiva 5">
            <a:extLst>
              <a:ext uri="{FF2B5EF4-FFF2-40B4-BE49-F238E27FC236}">
                <a16:creationId xmlns:a16="http://schemas.microsoft.com/office/drawing/2014/main" id="{D1C8748A-AF39-44FF-82E7-D29985410419}"/>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noAutofit/>
          </a:bodyP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9" name="Immagine 18">
            <a:extLst>
              <a:ext uri="{FF2B5EF4-FFF2-40B4-BE49-F238E27FC236}">
                <a16:creationId xmlns:a16="http://schemas.microsoft.com/office/drawing/2014/main" id="{33716E6D-6010-457A-88CC-B6F2300ECC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20" name="Gruppo 19">
            <a:extLst>
              <a:ext uri="{FF2B5EF4-FFF2-40B4-BE49-F238E27FC236}">
                <a16:creationId xmlns:a16="http://schemas.microsoft.com/office/drawing/2014/main" id="{9C1DFB55-DE5A-4E8B-8B62-AAFBDB147ABA}"/>
              </a:ext>
            </a:extLst>
          </p:cNvPr>
          <p:cNvGrpSpPr/>
          <p:nvPr userDrawn="1"/>
        </p:nvGrpSpPr>
        <p:grpSpPr>
          <a:xfrm>
            <a:off x="395932" y="6185979"/>
            <a:ext cx="2231210" cy="549638"/>
            <a:chOff x="8653065" y="6171787"/>
            <a:chExt cx="2528701" cy="622923"/>
          </a:xfrm>
        </p:grpSpPr>
        <p:pic>
          <p:nvPicPr>
            <p:cNvPr id="21" name="Immagine 20">
              <a:extLst>
                <a:ext uri="{FF2B5EF4-FFF2-40B4-BE49-F238E27FC236}">
                  <a16:creationId xmlns:a16="http://schemas.microsoft.com/office/drawing/2014/main" id="{AE62A98E-9983-4B31-A4A1-DCC370893506}"/>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2" name="Rettangolo 21">
              <a:extLst>
                <a:ext uri="{FF2B5EF4-FFF2-40B4-BE49-F238E27FC236}">
                  <a16:creationId xmlns:a16="http://schemas.microsoft.com/office/drawing/2014/main" id="{08AB6FAB-42B5-428D-AAFA-4FB05B1DECDD}"/>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2" name="Segnaposto testo 2">
            <a:extLst>
              <a:ext uri="{FF2B5EF4-FFF2-40B4-BE49-F238E27FC236}">
                <a16:creationId xmlns:a16="http://schemas.microsoft.com/office/drawing/2014/main" id="{50097AC9-04FA-4AA3-9FDD-06E7ECADB9AA}"/>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1 SUBTITLE, 1 LIST, CHART, ETC. CLICK TO MODIFY THE TITLE OF YOUR SLIDE (UPPERCASE)</a:t>
            </a:r>
          </a:p>
        </p:txBody>
      </p:sp>
      <p:sp>
        <p:nvSpPr>
          <p:cNvPr id="16" name="Segnaposto testo 3">
            <a:extLst>
              <a:ext uri="{FF2B5EF4-FFF2-40B4-BE49-F238E27FC236}">
                <a16:creationId xmlns:a16="http://schemas.microsoft.com/office/drawing/2014/main" id="{7BF6367A-5D4E-40E0-AA2A-2725B9FBDA5F}"/>
              </a:ext>
            </a:extLst>
          </p:cNvPr>
          <p:cNvSpPr>
            <a:spLocks noGrp="1"/>
          </p:cNvSpPr>
          <p:nvPr>
            <p:ph type="body" sz="quarter" idx="17" hasCustomPrompt="1"/>
          </p:nvPr>
        </p:nvSpPr>
        <p:spPr>
          <a:xfrm>
            <a:off x="371475" y="1437889"/>
            <a:ext cx="11412538" cy="826333"/>
          </a:xfrm>
          <a:prstGeom prst="rect">
            <a:avLst/>
          </a:prstGeom>
          <a:ln w="12700">
            <a:solidFill>
              <a:srgbClr val="F07E40"/>
            </a:solidFill>
            <a:prstDash val="sysDash"/>
          </a:ln>
        </p:spPr>
        <p:txBody>
          <a:bodyPr anchor="ctr" anchorCtr="0"/>
          <a:lstStyle>
            <a:lvl1pPr marL="0" indent="0">
              <a:buNone/>
              <a:defRPr sz="1900" b="1">
                <a:solidFill>
                  <a:schemeClr val="bg1">
                    <a:lumMod val="50000"/>
                  </a:schemeClr>
                </a:solidFill>
                <a:latin typeface="Arial" panose="020B0604020202020204" pitchFamily="34" charset="0"/>
                <a:cs typeface="Arial" panose="020B0604020202020204" pitchFamily="34" charset="0"/>
              </a:defRPr>
            </a:lvl1pPr>
            <a:lvl2pPr marL="457200" indent="0">
              <a:buNone/>
              <a:defRPr sz="1800">
                <a:latin typeface="Helvetica" panose="020B0604020202020204" pitchFamily="34" charset="0"/>
                <a:cs typeface="Helvetica" panose="020B0604020202020204" pitchFamily="34" charset="0"/>
              </a:defRPr>
            </a:lvl2pPr>
            <a:lvl3pPr marL="914400" indent="0">
              <a:buNone/>
              <a:defRPr sz="1800">
                <a:latin typeface="Helvetica" panose="020B0604020202020204" pitchFamily="34" charset="0"/>
                <a:cs typeface="Helvetica" panose="020B0604020202020204" pitchFamily="34" charset="0"/>
              </a:defRPr>
            </a:lvl3pPr>
            <a:lvl4pPr marL="1371600" indent="0">
              <a:buNone/>
              <a:defRPr sz="1800">
                <a:latin typeface="Helvetica" panose="020B0604020202020204" pitchFamily="34" charset="0"/>
                <a:cs typeface="Helvetica" panose="020B0604020202020204" pitchFamily="34" charset="0"/>
              </a:defRPr>
            </a:lvl4pPr>
            <a:lvl5pPr marL="1828800" indent="0">
              <a:buNone/>
              <a:defRPr sz="1800">
                <a:latin typeface="Helvetica" panose="020B0604020202020204" pitchFamily="34" charset="0"/>
                <a:cs typeface="Helvetica" panose="020B0604020202020204" pitchFamily="34" charset="0"/>
              </a:defRPr>
            </a:lvl5pPr>
          </a:lstStyle>
          <a:p>
            <a:pPr algn="just"/>
            <a:r>
              <a:rPr lang="it-IT" sz="1900" dirty="0">
                <a:latin typeface="Helvetica" panose="020B0604020202020204" pitchFamily="34" charset="0"/>
                <a:cs typeface="Helvetica" panose="020B0604020202020204" pitchFamily="34" charset="0"/>
              </a:rPr>
              <a:t>Use </a:t>
            </a:r>
            <a:r>
              <a:rPr lang="it-IT" sz="1900" dirty="0" err="1">
                <a:latin typeface="Helvetica" panose="020B0604020202020204" pitchFamily="34" charset="0"/>
                <a:cs typeface="Helvetica" panose="020B0604020202020204" pitchFamily="34" charset="0"/>
              </a:rPr>
              <a:t>this</a:t>
            </a:r>
            <a:r>
              <a:rPr lang="it-IT" sz="1900" dirty="0">
                <a:latin typeface="Helvetica" panose="020B0604020202020204" pitchFamily="34" charset="0"/>
                <a:cs typeface="Helvetica" panose="020B0604020202020204" pitchFamily="34" charset="0"/>
              </a:rPr>
              <a:t> template for slides with </a:t>
            </a:r>
            <a:r>
              <a:rPr lang="it-IT" sz="1900" dirty="0" err="1">
                <a:latin typeface="Helvetica" panose="020B0604020202020204" pitchFamily="34" charset="0"/>
                <a:cs typeface="Helvetica" panose="020B0604020202020204" pitchFamily="34" charset="0"/>
              </a:rPr>
              <a:t>subtitle</a:t>
            </a:r>
            <a:r>
              <a:rPr lang="it-IT" sz="1900" dirty="0">
                <a:latin typeface="Helvetica" panose="020B0604020202020204" pitchFamily="34" charset="0"/>
                <a:cs typeface="Helvetica" panose="020B0604020202020204" pitchFamily="34" charset="0"/>
              </a:rPr>
              <a:t> , </a:t>
            </a:r>
            <a:r>
              <a:rPr lang="it-IT" sz="1900" dirty="0" err="1">
                <a:latin typeface="Helvetica" panose="020B0604020202020204" pitchFamily="34" charset="0"/>
                <a:cs typeface="Helvetica" panose="020B0604020202020204" pitchFamily="34" charset="0"/>
              </a:rPr>
              <a:t>without</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lists</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draws</a:t>
            </a:r>
            <a:r>
              <a:rPr lang="it-IT" sz="1900" dirty="0">
                <a:latin typeface="Helvetica" panose="020B0604020202020204" pitchFamily="34" charset="0"/>
                <a:cs typeface="Helvetica" panose="020B0604020202020204" pitchFamily="34" charset="0"/>
              </a:rPr>
              <a:t>, etc. </a:t>
            </a:r>
            <a:r>
              <a:rPr lang="it-IT" sz="1900" dirty="0" err="1">
                <a:latin typeface="Helvetica" panose="020B0604020202020204" pitchFamily="34" charset="0"/>
                <a:cs typeface="Helvetica" panose="020B0604020202020204" pitchFamily="34" charset="0"/>
              </a:rPr>
              <a:t>Type</a:t>
            </a:r>
            <a:r>
              <a:rPr lang="it-IT" sz="1900" dirty="0">
                <a:latin typeface="Helvetica" panose="020B0604020202020204" pitchFamily="34" charset="0"/>
                <a:cs typeface="Helvetica" panose="020B0604020202020204" pitchFamily="34" charset="0"/>
              </a:rPr>
              <a:t>  </a:t>
            </a:r>
            <a:r>
              <a:rPr lang="it-IT" sz="1900" dirty="0" err="1">
                <a:latin typeface="Helvetica" panose="020B0604020202020204" pitchFamily="34" charset="0"/>
                <a:cs typeface="Helvetica" panose="020B0604020202020204" pitchFamily="34" charset="0"/>
              </a:rPr>
              <a:t>here</a:t>
            </a:r>
            <a:r>
              <a:rPr lang="it-IT" sz="1900" dirty="0">
                <a:latin typeface="Helvetica" panose="020B0604020202020204" pitchFamily="34" charset="0"/>
                <a:cs typeface="Helvetica" panose="020B0604020202020204" pitchFamily="34" charset="0"/>
              </a:rPr>
              <a:t> the </a:t>
            </a:r>
            <a:r>
              <a:rPr lang="it-IT" sz="1900" dirty="0" err="1">
                <a:latin typeface="Helvetica" panose="020B0604020202020204" pitchFamily="34" charset="0"/>
                <a:cs typeface="Helvetica" panose="020B0604020202020204" pitchFamily="34" charset="0"/>
              </a:rPr>
              <a:t>content</a:t>
            </a:r>
            <a:r>
              <a:rPr lang="it-IT" sz="1900" dirty="0">
                <a:latin typeface="Helvetica" panose="020B0604020202020204" pitchFamily="34" charset="0"/>
                <a:cs typeface="Helvetica" panose="020B0604020202020204" pitchFamily="34" charset="0"/>
              </a:rPr>
              <a:t> of </a:t>
            </a:r>
            <a:r>
              <a:rPr lang="it-IT" sz="1900" dirty="0" err="1">
                <a:latin typeface="Helvetica" panose="020B0604020202020204" pitchFamily="34" charset="0"/>
                <a:cs typeface="Helvetica" panose="020B0604020202020204" pitchFamily="34" charset="0"/>
              </a:rPr>
              <a:t>subtitle</a:t>
            </a:r>
            <a:endParaRPr lang="it-IT" sz="1900" dirty="0">
              <a:latin typeface="Helvetica" panose="020B0604020202020204" pitchFamily="34" charset="0"/>
              <a:cs typeface="Helvetica" panose="020B0604020202020204" pitchFamily="34" charset="0"/>
            </a:endParaRPr>
          </a:p>
        </p:txBody>
      </p:sp>
      <p:sp>
        <p:nvSpPr>
          <p:cNvPr id="14"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031848668"/>
      </p:ext>
    </p:extLst>
  </p:cSld>
  <p:clrMapOvr>
    <a:masterClrMapping/>
  </p:clrMapOvr>
  <p:extLst mod="1">
    <p:ext uri="{DCECCB84-F9BA-43D5-87BE-67443E8EF086}">
      <p15:sldGuideLst xmlns:p15="http://schemas.microsoft.com/office/powerpoint/2012/main">
        <p15:guide id="1" orient="horz" pos="904">
          <p15:clr>
            <a:srgbClr val="FBAE40"/>
          </p15:clr>
        </p15:guide>
        <p15:guide id="2" pos="234">
          <p15:clr>
            <a:srgbClr val="FBAE40"/>
          </p15:clr>
        </p15:guide>
        <p15:guide id="3" pos="7423">
          <p15:clr>
            <a:srgbClr val="FBAE40"/>
          </p15:clr>
        </p15:guide>
        <p15:guide id="4" orient="horz" pos="1457">
          <p15:clr>
            <a:srgbClr val="FBAE40"/>
          </p15:clr>
        </p15:guide>
        <p15:guide id="5" orient="horz" pos="15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2 lis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egnaposto contenuto 2">
            <a:extLst>
              <a:ext uri="{FF2B5EF4-FFF2-40B4-BE49-F238E27FC236}">
                <a16:creationId xmlns:a16="http://schemas.microsoft.com/office/drawing/2014/main" id="{21E573ED-FFB4-4561-97C9-4CD538A25D3F}"/>
              </a:ext>
            </a:extLst>
          </p:cNvPr>
          <p:cNvSpPr>
            <a:spLocks noGrp="1"/>
          </p:cNvSpPr>
          <p:nvPr>
            <p:ph sz="half" idx="12" hasCustomPrompt="1"/>
          </p:nvPr>
        </p:nvSpPr>
        <p:spPr>
          <a:xfrm>
            <a:off x="6146801" y="1443297"/>
            <a:ext cx="5627858" cy="4656290"/>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 </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11" name="Segnaposto contenuto 2">
            <a:extLst>
              <a:ext uri="{FF2B5EF4-FFF2-40B4-BE49-F238E27FC236}">
                <a16:creationId xmlns:a16="http://schemas.microsoft.com/office/drawing/2014/main" id="{6B5413D3-D0E3-4665-B339-8265066664E2}"/>
              </a:ext>
            </a:extLst>
          </p:cNvPr>
          <p:cNvSpPr>
            <a:spLocks noGrp="1"/>
          </p:cNvSpPr>
          <p:nvPr>
            <p:ph sz="half" idx="1" hasCustomPrompt="1"/>
          </p:nvPr>
        </p:nvSpPr>
        <p:spPr>
          <a:xfrm>
            <a:off x="371475" y="1443297"/>
            <a:ext cx="5680747" cy="4656290"/>
          </a:xfrm>
          <a:prstGeom prst="rect">
            <a:avLst/>
          </a:prstGeom>
          <a:ln w="12700">
            <a:solidFill>
              <a:srgbClr val="F07E40"/>
            </a:solidFill>
            <a:prstDash val="sysDash"/>
          </a:ln>
        </p:spPr>
        <p:txBody>
          <a:bodyPr>
            <a:noAutofit/>
          </a:bodyPr>
          <a:lstStyle>
            <a:lvl1pPr marL="228600" indent="-228600">
              <a:buFontTx/>
              <a:buBlip>
                <a:blip r:embed="rId3"/>
              </a:buBlip>
              <a:defRPr sz="1800">
                <a:latin typeface="Arial" panose="020B0604020202020204" pitchFamily="34" charset="0"/>
                <a:cs typeface="Arial" panose="020B0604020202020204" pitchFamily="34" charset="0"/>
              </a:defRPr>
            </a:lvl1pPr>
            <a:lvl2pPr marL="685800" indent="-228600">
              <a:buFontTx/>
              <a:buBlip>
                <a:blip r:embed="rId4"/>
              </a:buBlip>
              <a:defRPr sz="1800">
                <a:latin typeface="Arial" panose="020B0604020202020204" pitchFamily="34" charset="0"/>
                <a:cs typeface="Arial" panose="020B0604020202020204" pitchFamily="34" charset="0"/>
              </a:defRPr>
            </a:lvl2pPr>
            <a:lvl3pPr marL="1143000" indent="-228600">
              <a:buFontTx/>
              <a:buBlip>
                <a:blip r:embed="rId4"/>
              </a:buBlip>
              <a:defRPr sz="1600">
                <a:latin typeface="Arial" panose="020B0604020202020204" pitchFamily="34" charset="0"/>
                <a:cs typeface="Arial" panose="020B0604020202020204" pitchFamily="34" charset="0"/>
              </a:defRPr>
            </a:lvl3pPr>
            <a:lvl4pPr marL="1600200" indent="-228600">
              <a:buFontTx/>
              <a:buBlip>
                <a:blip r:embed="rId4"/>
              </a:buBlip>
              <a:defRPr sz="1400">
                <a:latin typeface="Arial" panose="020B0604020202020204" pitchFamily="34" charset="0"/>
                <a:cs typeface="Arial" panose="020B0604020202020204" pitchFamily="34" charset="0"/>
              </a:defRPr>
            </a:lvl4pPr>
            <a:lvl5pPr marL="2057400" indent="-228600">
              <a:buFontTx/>
              <a:buBlip>
                <a:blip r:embed="rId4"/>
              </a:buBlip>
              <a:defRPr sz="1400">
                <a:latin typeface="Arial" panose="020B0604020202020204" pitchFamily="34" charset="0"/>
                <a:cs typeface="Arial" panose="020B0604020202020204" pitchFamily="34" charset="0"/>
              </a:defRPr>
            </a:lvl5pPr>
          </a:lstStyle>
          <a:p>
            <a:pPr lvl="0"/>
            <a:r>
              <a:rPr lang="it-IT" dirty="0" err="1"/>
              <a:t>Insert</a:t>
            </a:r>
            <a:r>
              <a:rPr lang="it-IT" dirty="0"/>
              <a:t> </a:t>
            </a:r>
            <a:r>
              <a:rPr lang="it-IT" dirty="0" err="1"/>
              <a:t>here</a:t>
            </a:r>
            <a:r>
              <a:rPr lang="it-IT" dirty="0"/>
              <a:t> </a:t>
            </a:r>
            <a:r>
              <a:rPr lang="it-IT" dirty="0" err="1"/>
              <a:t>lists</a:t>
            </a:r>
            <a:r>
              <a:rPr lang="it-IT" dirty="0"/>
              <a:t>, </a:t>
            </a:r>
            <a:r>
              <a:rPr lang="it-IT" dirty="0" err="1"/>
              <a:t>charts</a:t>
            </a:r>
            <a:r>
              <a:rPr lang="it-IT" dirty="0"/>
              <a:t>, </a:t>
            </a:r>
            <a:r>
              <a:rPr lang="it-IT" dirty="0" err="1"/>
              <a:t>graphics</a:t>
            </a:r>
            <a:r>
              <a:rPr lang="it-IT" dirty="0"/>
              <a:t>, etc.</a:t>
            </a:r>
          </a:p>
          <a:p>
            <a:pPr lvl="1"/>
            <a:r>
              <a:rPr lang="it-IT" dirty="0"/>
              <a:t>Second </a:t>
            </a:r>
            <a:r>
              <a:rPr lang="it-IT" dirty="0" err="1"/>
              <a:t>level</a:t>
            </a:r>
            <a:endParaRPr lang="it-IT" dirty="0"/>
          </a:p>
          <a:p>
            <a:pPr lvl="2"/>
            <a:r>
              <a:rPr lang="it-IT" dirty="0"/>
              <a:t>Third </a:t>
            </a:r>
            <a:r>
              <a:rPr lang="it-IT" dirty="0" err="1"/>
              <a:t>livel</a:t>
            </a:r>
            <a:endParaRPr lang="it-IT" dirty="0"/>
          </a:p>
          <a:p>
            <a:pPr lvl="3"/>
            <a:r>
              <a:rPr lang="it-IT" dirty="0" err="1"/>
              <a:t>Fourth</a:t>
            </a:r>
            <a:r>
              <a:rPr lang="it-IT" dirty="0"/>
              <a:t> </a:t>
            </a:r>
            <a:r>
              <a:rPr lang="it-IT" dirty="0" err="1"/>
              <a:t>level</a:t>
            </a:r>
            <a:r>
              <a:rPr lang="it-IT" dirty="0"/>
              <a:t> </a:t>
            </a:r>
          </a:p>
          <a:p>
            <a:pPr lvl="4"/>
            <a:r>
              <a:rPr lang="it-IT" dirty="0" err="1"/>
              <a:t>Fifth</a:t>
            </a:r>
            <a:r>
              <a:rPr lang="it-IT" dirty="0"/>
              <a:t> </a:t>
            </a:r>
            <a:r>
              <a:rPr lang="it-IT" dirty="0" err="1"/>
              <a:t>level</a:t>
            </a:r>
            <a:endParaRPr lang="it-IT" dirty="0"/>
          </a:p>
        </p:txBody>
      </p:sp>
      <p:sp>
        <p:nvSpPr>
          <p:cNvPr id="12" name="Segnaposto numero diapositiva 5">
            <a:extLst>
              <a:ext uri="{FF2B5EF4-FFF2-40B4-BE49-F238E27FC236}">
                <a16:creationId xmlns:a16="http://schemas.microsoft.com/office/drawing/2014/main" id="{FDBC01C2-6A24-42D8-AC67-D3B666FAB1B1}"/>
              </a:ext>
            </a:extLst>
          </p:cNvPr>
          <p:cNvSpPr>
            <a:spLocks noGrp="1"/>
          </p:cNvSpPr>
          <p:nvPr>
            <p:ph type="sldNum" sz="quarter" idx="4"/>
          </p:nvPr>
        </p:nvSpPr>
        <p:spPr>
          <a:xfrm>
            <a:off x="11419117" y="6274576"/>
            <a:ext cx="749559" cy="365125"/>
          </a:xfrm>
          <a:prstGeom prst="rect">
            <a:avLst/>
          </a:prstGeom>
        </p:spPr>
        <p:txBody>
          <a:bodyPr vert="horz" lIns="91440" tIns="45720" rIns="91440" bIns="45720" rtlCol="0" anchor="ctr">
            <a:noAutofit/>
          </a:bodyPr>
          <a:lstStyle>
            <a:lvl1pPr algn="ctr">
              <a:defRPr sz="1800" b="1">
                <a:solidFill>
                  <a:srgbClr val="8F8990"/>
                </a:solidFill>
                <a:latin typeface="Arial" panose="020B0604020202020204" pitchFamily="34" charset="0"/>
                <a:cs typeface="Arial" panose="020B0604020202020204" pitchFamily="34" charset="0"/>
              </a:defRPr>
            </a:lvl1pPr>
          </a:lstStyle>
          <a:p>
            <a:fld id="{049D297B-698F-43C0-B33B-A8D7EBAFEBBF}" type="slidenum">
              <a:rPr lang="it-IT" smtClean="0"/>
              <a:pPr/>
              <a:t>‹#›</a:t>
            </a:fld>
            <a:endParaRPr lang="it-IT" dirty="0"/>
          </a:p>
        </p:txBody>
      </p:sp>
      <p:pic>
        <p:nvPicPr>
          <p:cNvPr id="13" name="Immagine 12">
            <a:extLst>
              <a:ext uri="{FF2B5EF4-FFF2-40B4-BE49-F238E27FC236}">
                <a16:creationId xmlns:a16="http://schemas.microsoft.com/office/drawing/2014/main" id="{627DC835-E011-47B7-85B5-1053898BE21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r="-71"/>
          <a:stretch/>
        </p:blipFill>
        <p:spPr>
          <a:xfrm>
            <a:off x="2743567" y="6178707"/>
            <a:ext cx="711530" cy="537761"/>
          </a:xfrm>
          <a:prstGeom prst="rect">
            <a:avLst/>
          </a:prstGeom>
        </p:spPr>
      </p:pic>
      <p:grpSp>
        <p:nvGrpSpPr>
          <p:cNvPr id="14" name="Gruppo 13">
            <a:extLst>
              <a:ext uri="{FF2B5EF4-FFF2-40B4-BE49-F238E27FC236}">
                <a16:creationId xmlns:a16="http://schemas.microsoft.com/office/drawing/2014/main" id="{006F6B3D-16B8-4AB0-AE27-57E18E514AD9}"/>
              </a:ext>
            </a:extLst>
          </p:cNvPr>
          <p:cNvGrpSpPr/>
          <p:nvPr userDrawn="1"/>
        </p:nvGrpSpPr>
        <p:grpSpPr>
          <a:xfrm>
            <a:off x="395932" y="6185979"/>
            <a:ext cx="2231210" cy="549638"/>
            <a:chOff x="8653065" y="6171787"/>
            <a:chExt cx="2528701" cy="622923"/>
          </a:xfrm>
        </p:grpSpPr>
        <p:pic>
          <p:nvPicPr>
            <p:cNvPr id="19" name="Immagine 18">
              <a:extLst>
                <a:ext uri="{FF2B5EF4-FFF2-40B4-BE49-F238E27FC236}">
                  <a16:creationId xmlns:a16="http://schemas.microsoft.com/office/drawing/2014/main" id="{7BD302EA-999D-428E-BF65-7119B7A66E34}"/>
                </a:ext>
              </a:extLst>
            </p:cNvPr>
            <p:cNvPicPr>
              <a:picLocks/>
            </p:cNvPicPr>
            <p:nvPr userDrawn="1"/>
          </p:nvPicPr>
          <p:blipFill rotWithShape="1">
            <a:blip r:embed="rId6" cstate="screen">
              <a:extLst>
                <a:ext uri="{28A0092B-C50C-407E-A947-70E740481C1C}">
                  <a14:useLocalDpi xmlns:a14="http://schemas.microsoft.com/office/drawing/2010/main"/>
                </a:ext>
              </a:extLst>
            </a:blip>
            <a:srcRect/>
            <a:stretch/>
          </p:blipFill>
          <p:spPr>
            <a:xfrm>
              <a:off x="8653065" y="6182711"/>
              <a:ext cx="822694" cy="611999"/>
            </a:xfrm>
            <a:prstGeom prst="rect">
              <a:avLst/>
            </a:prstGeom>
          </p:spPr>
        </p:pic>
        <p:sp>
          <p:nvSpPr>
            <p:cNvPr id="20" name="Rettangolo 19">
              <a:extLst>
                <a:ext uri="{FF2B5EF4-FFF2-40B4-BE49-F238E27FC236}">
                  <a16:creationId xmlns:a16="http://schemas.microsoft.com/office/drawing/2014/main" id="{FEACC38B-4D2E-4B2A-B8C3-79A8C37CCE71}"/>
                </a:ext>
              </a:extLst>
            </p:cNvPr>
            <p:cNvSpPr/>
            <p:nvPr userDrawn="1"/>
          </p:nvSpPr>
          <p:spPr>
            <a:xfrm>
              <a:off x="9396090" y="6171787"/>
              <a:ext cx="1785676" cy="592981"/>
            </a:xfrm>
            <a:prstGeom prst="rect">
              <a:avLst/>
            </a:prstGeom>
          </p:spPr>
          <p:txBody>
            <a:bodyPr wrap="square">
              <a:spAutoFit/>
            </a:bodyPr>
            <a:lstStyle/>
            <a:p>
              <a:r>
                <a:rPr lang="it-IT" sz="700" dirty="0"/>
                <a:t>This project has received funding from the European Union’s Horizon 2020 research and innovation programme under grant agreement No 776758</a:t>
              </a:r>
            </a:p>
          </p:txBody>
        </p:sp>
      </p:grpSp>
      <p:sp>
        <p:nvSpPr>
          <p:cNvPr id="15" name="Segnaposto testo 2">
            <a:extLst>
              <a:ext uri="{FF2B5EF4-FFF2-40B4-BE49-F238E27FC236}">
                <a16:creationId xmlns:a16="http://schemas.microsoft.com/office/drawing/2014/main" id="{F2844C17-11BE-4320-AAD5-0F59E8F727BC}"/>
              </a:ext>
            </a:extLst>
          </p:cNvPr>
          <p:cNvSpPr>
            <a:spLocks noGrp="1"/>
          </p:cNvSpPr>
          <p:nvPr>
            <p:ph type="body" sz="quarter" idx="16" hasCustomPrompt="1"/>
          </p:nvPr>
        </p:nvSpPr>
        <p:spPr>
          <a:xfrm>
            <a:off x="2571078" y="160677"/>
            <a:ext cx="9203582" cy="828368"/>
          </a:xfrm>
          <a:prstGeom prst="rect">
            <a:avLst/>
          </a:prstGeom>
        </p:spPr>
        <p:txBody>
          <a:bodyPr wrap="square" anchor="ctr" anchorCtr="0">
            <a:noAutofit/>
          </a:bodyPr>
          <a:lstStyle>
            <a:lvl1pPr marL="0" indent="0" algn="l">
              <a:buNone/>
              <a:defRPr sz="2400" b="0">
                <a:solidFill>
                  <a:srgbClr val="8F8990"/>
                </a:solidFill>
                <a:latin typeface="Arial" panose="020B0604020202020204" pitchFamily="34" charset="0"/>
                <a:cs typeface="Arial" panose="020B0604020202020204" pitchFamily="34" charset="0"/>
              </a:defRPr>
            </a:lvl1pPr>
          </a:lstStyle>
          <a:p>
            <a:pPr lvl="0"/>
            <a:r>
              <a:rPr lang="it-IT" dirty="0"/>
              <a:t>SLIDE OF CONTENTS, 2 LISTS, CHARTS, ETC. CLICK TO MODIFY THE TITLE OF YOUR SLIDE (UPPERCASE)</a:t>
            </a:r>
          </a:p>
        </p:txBody>
      </p:sp>
      <p:sp>
        <p:nvSpPr>
          <p:cNvPr id="16" name="Segnaposto immagine 16">
            <a:extLst>
              <a:ext uri="{FF2B5EF4-FFF2-40B4-BE49-F238E27FC236}">
                <a16:creationId xmlns:a16="http://schemas.microsoft.com/office/drawing/2014/main" id="{54779065-428C-474D-A87B-FB690BB485F3}"/>
              </a:ext>
            </a:extLst>
          </p:cNvPr>
          <p:cNvSpPr>
            <a:spLocks noGrp="1" noChangeAspect="1"/>
          </p:cNvSpPr>
          <p:nvPr>
            <p:ph type="pic" sz="quarter" idx="13" hasCustomPrompt="1"/>
          </p:nvPr>
        </p:nvSpPr>
        <p:spPr>
          <a:xfrm>
            <a:off x="3643403" y="6205269"/>
            <a:ext cx="947353" cy="500331"/>
          </a:xfrm>
          <a:prstGeom prst="rect">
            <a:avLst/>
          </a:prstGeom>
          <a:ln>
            <a:noFill/>
          </a:ln>
        </p:spPr>
        <p:txBody>
          <a:bodyPr>
            <a:noAutofit/>
          </a:bodyPr>
          <a:lstStyle>
            <a:lvl1pPr marL="0" indent="0">
              <a:buNone/>
              <a:defRPr sz="800" b="0"/>
            </a:lvl1pPr>
          </a:lstStyle>
          <a:p>
            <a:r>
              <a:rPr lang="it-IT" dirty="0"/>
              <a:t>Logo </a:t>
            </a:r>
            <a:r>
              <a:rPr lang="it-IT" dirty="0" err="1"/>
              <a:t>Institute</a:t>
            </a:r>
            <a:r>
              <a:rPr lang="it-IT" dirty="0"/>
              <a:t> (</a:t>
            </a:r>
            <a:r>
              <a:rPr lang="it-IT" dirty="0" err="1"/>
              <a:t>where</a:t>
            </a:r>
            <a:r>
              <a:rPr lang="it-IT" dirty="0"/>
              <a:t> </a:t>
            </a:r>
            <a:r>
              <a:rPr lang="it-IT" dirty="0" err="1"/>
              <a:t>needs</a:t>
            </a:r>
            <a:r>
              <a:rPr lang="it-IT" dirty="0"/>
              <a:t>)</a:t>
            </a:r>
          </a:p>
        </p:txBody>
      </p:sp>
    </p:spTree>
    <p:extLst>
      <p:ext uri="{BB962C8B-B14F-4D97-AF65-F5344CB8AC3E}">
        <p14:creationId xmlns:p14="http://schemas.microsoft.com/office/powerpoint/2010/main" val="3119181179"/>
      </p:ext>
    </p:extLst>
  </p:cSld>
  <p:clrMapOvr>
    <a:masterClrMapping/>
  </p:clrMapOvr>
  <p:extLst mod="1">
    <p:ext uri="{DCECCB84-F9BA-43D5-87BE-67443E8EF086}">
      <p15:sldGuideLst xmlns:p15="http://schemas.microsoft.com/office/powerpoint/2012/main">
        <p15:guide id="1" orient="horz" pos="4247">
          <p15:clr>
            <a:srgbClr val="FBAE40"/>
          </p15:clr>
        </p15:guide>
        <p15:guide id="2" pos="234">
          <p15:clr>
            <a:srgbClr val="FBAE40"/>
          </p15:clr>
        </p15:guide>
        <p15:guide id="3" pos="742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773504"/>
      </p:ext>
    </p:extLst>
  </p:cSld>
  <p:clrMap bg1="lt1" tx1="dk1" bg2="lt2" tx2="dk2" accent1="accent1" accent2="accent2" accent3="accent3" accent4="accent4" accent5="accent5" accent6="accent6" hlink="hlink" folHlink="folHlink"/>
  <p:sldLayoutIdLst>
    <p:sldLayoutId id="2147483714" r:id="rId1"/>
    <p:sldLayoutId id="2147483702" r:id="rId2"/>
    <p:sldLayoutId id="2147483689" r:id="rId3"/>
    <p:sldLayoutId id="2147483728" r:id="rId4"/>
    <p:sldLayoutId id="2147483725" r:id="rId5"/>
    <p:sldLayoutId id="2147483715" r:id="rId6"/>
    <p:sldLayoutId id="2147483716" r:id="rId7"/>
    <p:sldLayoutId id="2147483727" r:id="rId8"/>
    <p:sldLayoutId id="2147483717" r:id="rId9"/>
    <p:sldLayoutId id="2147483718" r:id="rId10"/>
    <p:sldLayoutId id="2147483724" r:id="rId11"/>
    <p:sldLayoutId id="2147483721" r:id="rId12"/>
    <p:sldLayoutId id="2147483722" r:id="rId13"/>
    <p:sldLayoutId id="2147483720" r:id="rId14"/>
    <p:sldLayoutId id="214748372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Marco.acri@ung.si"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3.png"/><Relationship Id="rId5" Type="http://schemas.openxmlformats.org/officeDocument/2006/relationships/image" Target="../media/image16.jpeg"/><Relationship Id="rId10" Type="http://schemas.openxmlformats.org/officeDocument/2006/relationships/customXml" Target="../ink/ink1.xml"/><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customXml" Target="../ink/ink2.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5.jpeg"/><Relationship Id="rId5" Type="http://schemas.openxmlformats.org/officeDocument/2006/relationships/customXml" Target="../ink/ink3.xml"/><Relationship Id="rId10" Type="http://schemas.openxmlformats.org/officeDocument/2006/relationships/image" Target="../media/image24.jpeg"/><Relationship Id="rId4" Type="http://schemas.openxmlformats.org/officeDocument/2006/relationships/image" Target="../media/image24.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3"/>
          </p:nvPr>
        </p:nvSpPr>
        <p:spPr>
          <a:xfrm>
            <a:off x="522531" y="4675057"/>
            <a:ext cx="5275368" cy="1221328"/>
          </a:xfrm>
        </p:spPr>
        <p:txBody>
          <a:bodyPr/>
          <a:lstStyle/>
          <a:p>
            <a:pPr algn="l"/>
            <a:r>
              <a:rPr lang="it-IT" sz="1800" dirty="0"/>
              <a:t>Marco Acri, Saša Dobričić, </a:t>
            </a:r>
            <a:r>
              <a:rPr lang="it-IT" sz="1800" dirty="0" err="1"/>
              <a:t>Jukka</a:t>
            </a:r>
            <a:r>
              <a:rPr lang="it-IT" sz="1800" dirty="0"/>
              <a:t> </a:t>
            </a:r>
            <a:r>
              <a:rPr lang="it-IT" sz="1800" dirty="0" err="1"/>
              <a:t>Jokilehto</a:t>
            </a:r>
            <a:endParaRPr lang="it-IT" sz="1800" dirty="0"/>
          </a:p>
          <a:p>
            <a:pPr algn="l"/>
            <a:r>
              <a:rPr lang="it-IT" sz="1800" dirty="0" err="1"/>
              <a:t>University</a:t>
            </a:r>
            <a:r>
              <a:rPr lang="it-IT" sz="1800" dirty="0"/>
              <a:t> of Nova </a:t>
            </a:r>
            <a:r>
              <a:rPr lang="it-IT" sz="1800" dirty="0" err="1"/>
              <a:t>Gorica</a:t>
            </a:r>
            <a:r>
              <a:rPr lang="it-IT" sz="1800" dirty="0"/>
              <a:t> (ETCAEH)</a:t>
            </a:r>
          </a:p>
          <a:p>
            <a:pPr algn="l"/>
            <a:r>
              <a:rPr lang="it-IT" sz="1800" dirty="0">
                <a:hlinkClick r:id="rId2"/>
              </a:rPr>
              <a:t>Marco.acri@ung.si</a:t>
            </a:r>
            <a:r>
              <a:rPr lang="it-IT" sz="1800" dirty="0"/>
              <a:t> </a:t>
            </a:r>
          </a:p>
        </p:txBody>
      </p:sp>
      <p:pic>
        <p:nvPicPr>
          <p:cNvPr id="5" name="Immagine 12">
            <a:extLst>
              <a:ext uri="{FF2B5EF4-FFF2-40B4-BE49-F238E27FC236}">
                <a16:creationId xmlns:a16="http://schemas.microsoft.com/office/drawing/2014/main" id="{09487E52-DBE8-F145-9FFC-CD572966DF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4310" y="6094236"/>
            <a:ext cx="747905" cy="763764"/>
          </a:xfrm>
          <a:prstGeom prst="rect">
            <a:avLst/>
          </a:prstGeom>
        </p:spPr>
      </p:pic>
      <p:sp>
        <p:nvSpPr>
          <p:cNvPr id="3" name="TextBox 2">
            <a:extLst>
              <a:ext uri="{FF2B5EF4-FFF2-40B4-BE49-F238E27FC236}">
                <a16:creationId xmlns:a16="http://schemas.microsoft.com/office/drawing/2014/main" id="{3431D051-90DA-A64F-B519-FB7328EB8A5F}"/>
              </a:ext>
            </a:extLst>
          </p:cNvPr>
          <p:cNvSpPr txBox="1"/>
          <p:nvPr/>
        </p:nvSpPr>
        <p:spPr>
          <a:xfrm>
            <a:off x="5846323" y="856034"/>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6" name="Segnaposto testo 1">
            <a:extLst>
              <a:ext uri="{FF2B5EF4-FFF2-40B4-BE49-F238E27FC236}">
                <a16:creationId xmlns:a16="http://schemas.microsoft.com/office/drawing/2014/main" id="{FAFCE6A9-81CF-CB4A-A499-D08C66FEA2C0}"/>
              </a:ext>
            </a:extLst>
          </p:cNvPr>
          <p:cNvSpPr txBox="1">
            <a:spLocks/>
          </p:cNvSpPr>
          <p:nvPr/>
        </p:nvSpPr>
        <p:spPr>
          <a:xfrm>
            <a:off x="522531" y="2182943"/>
            <a:ext cx="11146936" cy="2087606"/>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t-IT" sz="4800" dirty="0"/>
              <a:t>The </a:t>
            </a:r>
            <a:r>
              <a:rPr lang="it-IT" sz="4800" dirty="0" err="1"/>
              <a:t>Circular</a:t>
            </a:r>
            <a:r>
              <a:rPr lang="it-IT" sz="4800" dirty="0"/>
              <a:t> </a:t>
            </a:r>
            <a:r>
              <a:rPr lang="it-IT" sz="4800" dirty="0" err="1"/>
              <a:t>Character</a:t>
            </a:r>
            <a:r>
              <a:rPr lang="it-IT" sz="4800" dirty="0"/>
              <a:t> of Building </a:t>
            </a:r>
            <a:r>
              <a:rPr lang="it-IT" sz="4800" dirty="0" err="1"/>
              <a:t>Tradition</a:t>
            </a:r>
            <a:r>
              <a:rPr lang="it-IT" sz="4800" dirty="0"/>
              <a:t>: </a:t>
            </a:r>
            <a:r>
              <a:rPr lang="it-IT" sz="4800" dirty="0" err="1"/>
              <a:t>Which</a:t>
            </a:r>
            <a:r>
              <a:rPr lang="it-IT" sz="4800" dirty="0"/>
              <a:t> </a:t>
            </a:r>
            <a:r>
              <a:rPr lang="it-IT" sz="4800" dirty="0" err="1"/>
              <a:t>challenges</a:t>
            </a:r>
            <a:r>
              <a:rPr lang="it-IT" sz="4800" dirty="0"/>
              <a:t> for the HUL </a:t>
            </a:r>
            <a:r>
              <a:rPr lang="it-IT" sz="4800" dirty="0" err="1"/>
              <a:t>Approach</a:t>
            </a:r>
            <a:r>
              <a:rPr lang="it-IT" sz="4800" dirty="0"/>
              <a:t> </a:t>
            </a:r>
          </a:p>
        </p:txBody>
      </p:sp>
      <p:sp>
        <p:nvSpPr>
          <p:cNvPr id="9" name="Rectangle 8">
            <a:extLst>
              <a:ext uri="{FF2B5EF4-FFF2-40B4-BE49-F238E27FC236}">
                <a16:creationId xmlns:a16="http://schemas.microsoft.com/office/drawing/2014/main" id="{3612EA98-1435-0E44-AA1E-51A9280389D5}"/>
              </a:ext>
            </a:extLst>
          </p:cNvPr>
          <p:cNvSpPr/>
          <p:nvPr/>
        </p:nvSpPr>
        <p:spPr>
          <a:xfrm>
            <a:off x="5054320" y="6152952"/>
            <a:ext cx="7137679" cy="646331"/>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ANNUAL STS Conference, GRAZ 2019</a:t>
            </a:r>
          </a:p>
          <a:p>
            <a:r>
              <a:rPr lang="en-US" sz="1600" dirty="0">
                <a:solidFill>
                  <a:srgbClr val="FF0000"/>
                </a:solidFill>
                <a:latin typeface="Arial" panose="020B0604020202020204" pitchFamily="34" charset="0"/>
                <a:cs typeface="Arial" panose="020B0604020202020204" pitchFamily="34" charset="0"/>
              </a:rPr>
              <a:t>S18: Is the circular economy able to transform the built environment in cities?</a:t>
            </a:r>
            <a:endParaRPr lang="en-US" sz="1600" dirty="0">
              <a:solidFill>
                <a:srgbClr val="FF0000"/>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FE69AE7-70F7-7F4D-9B65-D172F4A5B563}"/>
              </a:ext>
            </a:extLst>
          </p:cNvPr>
          <p:cNvSpPr txBox="1"/>
          <p:nvPr/>
        </p:nvSpPr>
        <p:spPr>
          <a:xfrm>
            <a:off x="5536642" y="914400"/>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11" name="TextBox 10">
            <a:extLst>
              <a:ext uri="{FF2B5EF4-FFF2-40B4-BE49-F238E27FC236}">
                <a16:creationId xmlns:a16="http://schemas.microsoft.com/office/drawing/2014/main" id="{7694ABE7-1A2D-6D46-9C52-CAA2D32135EF}"/>
              </a:ext>
            </a:extLst>
          </p:cNvPr>
          <p:cNvSpPr txBox="1"/>
          <p:nvPr/>
        </p:nvSpPr>
        <p:spPr>
          <a:xfrm>
            <a:off x="2823587" y="884255"/>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12" name="TextBox 11">
            <a:extLst>
              <a:ext uri="{FF2B5EF4-FFF2-40B4-BE49-F238E27FC236}">
                <a16:creationId xmlns:a16="http://schemas.microsoft.com/office/drawing/2014/main" id="{EFDF09D9-9C78-6C42-9C2E-6FDC9EFCA365}"/>
              </a:ext>
            </a:extLst>
          </p:cNvPr>
          <p:cNvSpPr txBox="1"/>
          <p:nvPr/>
        </p:nvSpPr>
        <p:spPr>
          <a:xfrm>
            <a:off x="3004457" y="884255"/>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Tree>
    <p:extLst>
      <p:ext uri="{BB962C8B-B14F-4D97-AF65-F5344CB8AC3E}">
        <p14:creationId xmlns:p14="http://schemas.microsoft.com/office/powerpoint/2010/main" val="302539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10</a:t>
            </a:fld>
            <a:endParaRPr lang="it-IT" dirty="0"/>
          </a:p>
        </p:txBody>
      </p:sp>
      <p:sp>
        <p:nvSpPr>
          <p:cNvPr id="4" name="Segnaposto testo 3"/>
          <p:cNvSpPr>
            <a:spLocks noGrp="1"/>
          </p:cNvSpPr>
          <p:nvPr>
            <p:ph type="body" sz="quarter" idx="16"/>
          </p:nvPr>
        </p:nvSpPr>
        <p:spPr/>
        <p:txBody>
          <a:bodyPr/>
          <a:lstStyle/>
          <a:p>
            <a:r>
              <a:rPr lang="it-IT" dirty="0" err="1"/>
              <a:t>Sense</a:t>
            </a:r>
            <a:r>
              <a:rPr lang="it-IT" dirty="0"/>
              <a:t> of </a:t>
            </a:r>
            <a:r>
              <a:rPr lang="it-IT" dirty="0" err="1"/>
              <a:t>Place</a:t>
            </a:r>
            <a:endParaRPr lang="it-IT" dirty="0"/>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r>
              <a:rPr lang="en-GB" sz="2000" u="sng" dirty="0"/>
              <a:t>Sense of place</a:t>
            </a:r>
            <a:r>
              <a:rPr lang="en-GB" sz="2000" dirty="0"/>
              <a:t> is for many corresponding to the genius loci, although it should be understood with an additional dimension, the social one. The sense of place indeed refers to the present use of the place in line with its genius loci</a:t>
            </a:r>
          </a:p>
          <a:p>
            <a:pPr marL="0" lvl="0" indent="0" algn="ctr">
              <a:lnSpc>
                <a:spcPct val="100000"/>
              </a:lnSpc>
              <a:spcBef>
                <a:spcPct val="0"/>
              </a:spcBef>
              <a:buNone/>
              <a:defRPr/>
            </a:pPr>
            <a:endParaRPr lang="en-GB" sz="2000" dirty="0"/>
          </a:p>
          <a:p>
            <a:pPr marL="0" lvl="0" indent="0" algn="ctr">
              <a:lnSpc>
                <a:spcPct val="100000"/>
              </a:lnSpc>
              <a:spcBef>
                <a:spcPct val="0"/>
              </a:spcBef>
              <a:buNone/>
              <a:defRPr/>
            </a:pPr>
            <a:r>
              <a:rPr lang="en-GB" sz="2000" dirty="0"/>
              <a:t>The sense of place reflects the historic development, the peculiarities that </a:t>
            </a:r>
            <a:r>
              <a:rPr lang="en-GB" sz="2000" b="1" dirty="0"/>
              <a:t>made a space </a:t>
            </a:r>
            <a:r>
              <a:rPr lang="en-GB" sz="2000" b="1" u="sng" dirty="0"/>
              <a:t>place</a:t>
            </a:r>
            <a:r>
              <a:rPr lang="en-GB" sz="2000" b="1" dirty="0"/>
              <a:t> </a:t>
            </a:r>
            <a:r>
              <a:rPr lang="en-GB" sz="2000" dirty="0"/>
              <a:t>for a specific group of individuals in time. Sense of place refers to the use of the space.</a:t>
            </a:r>
          </a:p>
          <a:p>
            <a:pPr marL="0" lvl="0" indent="0" algn="ctr">
              <a:lnSpc>
                <a:spcPct val="100000"/>
              </a:lnSpc>
              <a:spcBef>
                <a:spcPct val="0"/>
              </a:spcBef>
              <a:buNone/>
              <a:defRPr/>
            </a:pPr>
            <a:endParaRPr lang="en-GB" sz="2000" dirty="0"/>
          </a:p>
          <a:p>
            <a:pPr marL="0" lvl="0" indent="0" algn="ctr">
              <a:lnSpc>
                <a:spcPct val="100000"/>
              </a:lnSpc>
              <a:spcBef>
                <a:spcPct val="0"/>
              </a:spcBef>
              <a:buNone/>
              <a:defRPr/>
            </a:pPr>
            <a:endParaRPr lang="en-GB" sz="2000" dirty="0"/>
          </a:p>
          <a:p>
            <a:pPr marL="0" lvl="0" indent="0" algn="ctr">
              <a:lnSpc>
                <a:spcPct val="100000"/>
              </a:lnSpc>
              <a:spcBef>
                <a:spcPct val="0"/>
              </a:spcBef>
              <a:buNone/>
              <a:defRPr/>
            </a:pPr>
            <a:r>
              <a:rPr lang="en-GB" sz="2000" dirty="0"/>
              <a:t>Traditional buildings and local traditions give the “</a:t>
            </a:r>
            <a:r>
              <a:rPr lang="en-GB" sz="2000" b="1" dirty="0"/>
              <a:t>tangible” contextualisation </a:t>
            </a:r>
            <a:r>
              <a:rPr lang="en-GB" sz="2000" dirty="0"/>
              <a:t>of the place and their respect, maintenance, contribute to the preservation of this sense.</a:t>
            </a:r>
          </a:p>
          <a:p>
            <a:pPr marL="0" lvl="0" indent="0" algn="ctr">
              <a:lnSpc>
                <a:spcPct val="100000"/>
              </a:lnSpc>
              <a:spcBef>
                <a:spcPct val="0"/>
              </a:spcBef>
              <a:buNone/>
              <a:defRPr/>
            </a:pPr>
            <a:endParaRPr lang="en-GB" sz="2000" dirty="0"/>
          </a:p>
          <a:p>
            <a:pPr marL="0" lvl="0" indent="0" algn="ctr">
              <a:lnSpc>
                <a:spcPct val="100000"/>
              </a:lnSpc>
              <a:spcBef>
                <a:spcPct val="0"/>
              </a:spcBef>
              <a:buNone/>
              <a:defRPr/>
            </a:pPr>
            <a:r>
              <a:rPr lang="en-GB" sz="2000" dirty="0"/>
              <a:t>If a traditional architecture may be considered unique or peculiar, the sense of place make it even more unique. The sense of place contribute to the quality of life as one is relating to his own environment.</a:t>
            </a:r>
          </a:p>
          <a:p>
            <a:pPr marL="0" lvl="0" indent="0" algn="ctr">
              <a:lnSpc>
                <a:spcPct val="100000"/>
              </a:lnSpc>
              <a:spcBef>
                <a:spcPct val="0"/>
              </a:spcBef>
              <a:buNone/>
              <a:defRPr/>
            </a:pPr>
            <a:endParaRPr lang="en-GB" sz="2000" i="1" dirty="0"/>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spTree>
    <p:extLst>
      <p:ext uri="{BB962C8B-B14F-4D97-AF65-F5344CB8AC3E}">
        <p14:creationId xmlns:p14="http://schemas.microsoft.com/office/powerpoint/2010/main" val="297142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051538-2F00-6345-AD78-4254883600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2870" y="3400027"/>
            <a:ext cx="2627650" cy="2641249"/>
          </a:xfrm>
          <a:prstGeom prst="rect">
            <a:avLst/>
          </a:prstGeom>
        </p:spPr>
      </p:pic>
      <p:pic>
        <p:nvPicPr>
          <p:cNvPr id="12" name="Immagine 6" descr="DSC_0404.JPG">
            <a:extLst>
              <a:ext uri="{FF2B5EF4-FFF2-40B4-BE49-F238E27FC236}">
                <a16:creationId xmlns:a16="http://schemas.microsoft.com/office/drawing/2014/main" id="{9CEF1B96-0D7A-1347-B2BE-E3C110E7CA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4837" y="1590261"/>
            <a:ext cx="3755248" cy="2510192"/>
          </a:xfrm>
          <a:prstGeom prst="rect">
            <a:avLst/>
          </a:prstGeom>
        </p:spPr>
      </p:pic>
      <p:pic>
        <p:nvPicPr>
          <p:cNvPr id="11" name="Picture 2" descr="Risultati immagini per center ulcinj">
            <a:extLst>
              <a:ext uri="{FF2B5EF4-FFF2-40B4-BE49-F238E27FC236}">
                <a16:creationId xmlns:a16="http://schemas.microsoft.com/office/drawing/2014/main" id="{7D21103A-AB04-864A-AAC0-7F144AD1019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91481" y="3413340"/>
            <a:ext cx="3532485" cy="2650495"/>
          </a:xfrm>
          <a:prstGeom prst="rect">
            <a:avLst/>
          </a:prstGeom>
          <a:noFill/>
        </p:spPr>
      </p:pic>
      <p:sp>
        <p:nvSpPr>
          <p:cNvPr id="3" name="Segnaposto numero diapositiva 2"/>
          <p:cNvSpPr>
            <a:spLocks noGrp="1"/>
          </p:cNvSpPr>
          <p:nvPr>
            <p:ph type="sldNum" sz="quarter" idx="4"/>
          </p:nvPr>
        </p:nvSpPr>
        <p:spPr/>
        <p:txBody>
          <a:bodyPr/>
          <a:lstStyle/>
          <a:p>
            <a:fld id="{049D297B-698F-43C0-B33B-A8D7EBAFEBBF}" type="slidenum">
              <a:rPr lang="it-IT" smtClean="0"/>
              <a:pPr/>
              <a:t>11</a:t>
            </a:fld>
            <a:endParaRPr lang="it-IT" dirty="0"/>
          </a:p>
        </p:txBody>
      </p:sp>
      <p:sp>
        <p:nvSpPr>
          <p:cNvPr id="4" name="Segnaposto testo 3"/>
          <p:cNvSpPr>
            <a:spLocks noGrp="1"/>
          </p:cNvSpPr>
          <p:nvPr>
            <p:ph type="body" sz="quarter" idx="16"/>
          </p:nvPr>
        </p:nvSpPr>
        <p:spPr/>
        <p:txBody>
          <a:bodyPr/>
          <a:lstStyle/>
          <a:p>
            <a:r>
              <a:rPr lang="it-IT" dirty="0"/>
              <a:t>Genius Loci</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endParaRPr lang="en-GB" sz="2000" i="1" dirty="0"/>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sp>
        <p:nvSpPr>
          <p:cNvPr id="2" name="TextBox 1">
            <a:extLst>
              <a:ext uri="{FF2B5EF4-FFF2-40B4-BE49-F238E27FC236}">
                <a16:creationId xmlns:a16="http://schemas.microsoft.com/office/drawing/2014/main" id="{362B8D47-F09B-544F-98E0-C0C0163EF9A8}"/>
              </a:ext>
            </a:extLst>
          </p:cNvPr>
          <p:cNvSpPr txBox="1"/>
          <p:nvPr/>
        </p:nvSpPr>
        <p:spPr>
          <a:xfrm>
            <a:off x="9272930" y="1367921"/>
            <a:ext cx="2332382" cy="2080592"/>
          </a:xfrm>
          <a:prstGeom prst="rect">
            <a:avLst/>
          </a:prstGeom>
        </p:spPr>
        <p:txBody>
          <a:bodyPr vert="horz" wrap="square" lIns="91440" tIns="45720" rIns="91440" bIns="45720" rtlCol="0" anchor="b">
            <a:normAutofit fontScale="92500" lnSpcReduction="10000"/>
          </a:bodyPr>
          <a:lstStyle/>
          <a:p>
            <a:pPr algn="l"/>
            <a:r>
              <a:rPr lang="en-US" sz="2400" b="1" kern="1200" cap="small" dirty="0">
                <a:solidFill>
                  <a:srgbClr val="F07E40"/>
                </a:solidFill>
                <a:latin typeface="Arial" panose="020B0604020202020204" pitchFamily="34" charset="0"/>
                <a:cs typeface="Arial" panose="020B0604020202020204" pitchFamily="34" charset="0"/>
              </a:rPr>
              <a:t>But this is not the product of present generations, this is not people identity</a:t>
            </a:r>
          </a:p>
        </p:txBody>
      </p:sp>
      <p:pic>
        <p:nvPicPr>
          <p:cNvPr id="10" name="Picture 2" descr="Immagine correlata">
            <a:extLst>
              <a:ext uri="{FF2B5EF4-FFF2-40B4-BE49-F238E27FC236}">
                <a16:creationId xmlns:a16="http://schemas.microsoft.com/office/drawing/2014/main" id="{52F59696-FF71-074C-9B63-FA2FA34DA0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5270" y="1590261"/>
            <a:ext cx="3218347" cy="2471182"/>
          </a:xfrm>
          <a:prstGeom prst="rect">
            <a:avLst/>
          </a:prstGeom>
          <a:noFill/>
        </p:spPr>
      </p:pic>
    </p:spTree>
    <p:extLst>
      <p:ext uri="{BB962C8B-B14F-4D97-AF65-F5344CB8AC3E}">
        <p14:creationId xmlns:p14="http://schemas.microsoft.com/office/powerpoint/2010/main" val="33941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104324" y="4396992"/>
            <a:ext cx="6609768" cy="1815882"/>
          </a:xfrm>
        </p:spPr>
        <p:txBody>
          <a:bodyPr/>
          <a:lstStyle/>
          <a:p>
            <a:pPr algn="ctr">
              <a:lnSpc>
                <a:spcPct val="100000"/>
              </a:lnSpc>
            </a:pPr>
            <a:r>
              <a:rPr lang="en-GB" dirty="0"/>
              <a:t>The morphology of the city and the typology of historic urban buildings. Urban preservation and Historic Urban Landscape;</a:t>
            </a:r>
          </a:p>
        </p:txBody>
      </p:sp>
    </p:spTree>
    <p:extLst>
      <p:ext uri="{BB962C8B-B14F-4D97-AF65-F5344CB8AC3E}">
        <p14:creationId xmlns:p14="http://schemas.microsoft.com/office/powerpoint/2010/main" val="99951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13</a:t>
            </a:fld>
            <a:endParaRPr lang="it-IT" dirty="0"/>
          </a:p>
        </p:txBody>
      </p:sp>
      <p:sp>
        <p:nvSpPr>
          <p:cNvPr id="4" name="Segnaposto testo 3"/>
          <p:cNvSpPr>
            <a:spLocks noGrp="1"/>
          </p:cNvSpPr>
          <p:nvPr>
            <p:ph type="body" sz="quarter" idx="16"/>
          </p:nvPr>
        </p:nvSpPr>
        <p:spPr/>
        <p:txBody>
          <a:bodyPr/>
          <a:lstStyle/>
          <a:p>
            <a:r>
              <a:rPr lang="it-IT" dirty="0" err="1"/>
              <a:t>Sense</a:t>
            </a:r>
            <a:r>
              <a:rPr lang="it-IT" dirty="0"/>
              <a:t> of </a:t>
            </a:r>
            <a:r>
              <a:rPr lang="it-IT" dirty="0" err="1"/>
              <a:t>Place</a:t>
            </a:r>
            <a:endParaRPr lang="it-IT" dirty="0"/>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r>
              <a:rPr lang="en-US" sz="2000" dirty="0"/>
              <a:t>The conservation of historic urban areas became the key issues in the 1975 European Architectural Heritage Year</a:t>
            </a:r>
            <a:endParaRPr lang="en-GB" sz="2000" i="1" dirty="0"/>
          </a:p>
          <a:p>
            <a:pPr marL="0" lvl="0" indent="0" algn="ctr">
              <a:lnSpc>
                <a:spcPct val="100000"/>
              </a:lnSpc>
              <a:spcBef>
                <a:spcPct val="0"/>
              </a:spcBef>
              <a:buNone/>
              <a:defRPr/>
            </a:pPr>
            <a:endParaRPr lang="en-GB" sz="2000" i="1" dirty="0"/>
          </a:p>
          <a:p>
            <a:pPr marL="0" indent="0" algn="ctr">
              <a:lnSpc>
                <a:spcPct val="100000"/>
              </a:lnSpc>
              <a:spcBef>
                <a:spcPct val="0"/>
              </a:spcBef>
              <a:buNone/>
              <a:defRPr/>
            </a:pPr>
            <a:r>
              <a:rPr lang="en-US" sz="2000" dirty="0"/>
              <a:t>The </a:t>
            </a:r>
            <a:r>
              <a:rPr lang="en-US" sz="2000" dirty="0">
                <a:solidFill>
                  <a:schemeClr val="accent1">
                    <a:lumMod val="75000"/>
                  </a:schemeClr>
                </a:solidFill>
              </a:rPr>
              <a:t>modern urban conservation methodology</a:t>
            </a:r>
            <a:r>
              <a:rPr lang="en-US" sz="2000" dirty="0"/>
              <a:t>, which has developed since the 1970s considers one of the basic issues “how you define the significance of the built heritage in </a:t>
            </a:r>
            <a:r>
              <a:rPr lang="en-US" sz="2000" u="sng" dirty="0"/>
              <a:t>reference to social-functional, historical-structural, and aesthetic-visual aspects, within the context of the urban morphology </a:t>
            </a:r>
            <a:r>
              <a:rPr lang="en-US" sz="2000" dirty="0"/>
              <a:t>of the settlement concerned. We also need to understand this settlement within its social, cultural, economic and environmental context. </a:t>
            </a:r>
            <a:r>
              <a:rPr lang="en-US" sz="2000" dirty="0">
                <a:solidFill>
                  <a:srgbClr val="FF0000"/>
                </a:solidFill>
              </a:rPr>
              <a:t>There are planners, who base their projects on the evaluation of the architectural and historical merits of individual buildings. Often, this means identifying some characteristics that represent those qualities or value judgments</a:t>
            </a:r>
            <a:r>
              <a:rPr lang="en-US" sz="2000" dirty="0"/>
              <a:t>. Such buildings can then be adapted to new uses with the condition that these qualifying characteristics are maintained or preserved.  As a result, there is a risk to lose the </a:t>
            </a:r>
            <a:r>
              <a:rPr lang="en-US" sz="2000" u="sng" dirty="0"/>
              <a:t>qualities of the historic urban territory</a:t>
            </a:r>
            <a:r>
              <a:rPr lang="en-US" sz="2000" dirty="0"/>
              <a:t>. </a:t>
            </a:r>
          </a:p>
          <a:p>
            <a:pPr marL="0" lvl="0" indent="0" algn="ctr">
              <a:lnSpc>
                <a:spcPct val="100000"/>
              </a:lnSpc>
              <a:spcBef>
                <a:spcPct val="0"/>
              </a:spcBef>
              <a:buNone/>
              <a:defRPr/>
            </a:pPr>
            <a:endParaRPr lang="en-GB" sz="2000" i="1" dirty="0"/>
          </a:p>
        </p:txBody>
      </p:sp>
    </p:spTree>
    <p:extLst>
      <p:ext uri="{BB962C8B-B14F-4D97-AF65-F5344CB8AC3E}">
        <p14:creationId xmlns:p14="http://schemas.microsoft.com/office/powerpoint/2010/main" val="870237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9884C6-16BA-2C48-A522-5DB46FFE0608}"/>
              </a:ext>
            </a:extLst>
          </p:cNvPr>
          <p:cNvSpPr>
            <a:spLocks noGrp="1"/>
          </p:cNvSpPr>
          <p:nvPr>
            <p:ph type="sldNum" sz="quarter" idx="4"/>
          </p:nvPr>
        </p:nvSpPr>
        <p:spPr/>
        <p:txBody>
          <a:bodyPr/>
          <a:lstStyle/>
          <a:p>
            <a:fld id="{049D297B-698F-43C0-B33B-A8D7EBAFEBBF}" type="slidenum">
              <a:rPr lang="it-IT" smtClean="0"/>
              <a:pPr/>
              <a:t>14</a:t>
            </a:fld>
            <a:endParaRPr lang="it-IT" dirty="0"/>
          </a:p>
        </p:txBody>
      </p:sp>
      <p:pic>
        <p:nvPicPr>
          <p:cNvPr id="4" name="Picture 3">
            <a:extLst>
              <a:ext uri="{FF2B5EF4-FFF2-40B4-BE49-F238E27FC236}">
                <a16:creationId xmlns:a16="http://schemas.microsoft.com/office/drawing/2014/main" id="{DE3E5E1E-CDE1-664D-8531-D2AFE3EB21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09241"/>
            <a:ext cx="5989983" cy="4039518"/>
          </a:xfrm>
          <a:prstGeom prst="rect">
            <a:avLst/>
          </a:prstGeom>
        </p:spPr>
      </p:pic>
      <p:pic>
        <p:nvPicPr>
          <p:cNvPr id="5" name="Picture 4">
            <a:extLst>
              <a:ext uri="{FF2B5EF4-FFF2-40B4-BE49-F238E27FC236}">
                <a16:creationId xmlns:a16="http://schemas.microsoft.com/office/drawing/2014/main" id="{58BD56BC-D15B-EF46-8AAF-59235EC501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2018" y="1409241"/>
            <a:ext cx="5870711" cy="4039518"/>
          </a:xfrm>
          <a:prstGeom prst="rect">
            <a:avLst/>
          </a:prstGeom>
        </p:spPr>
      </p:pic>
      <p:sp>
        <p:nvSpPr>
          <p:cNvPr id="7" name="Text Placeholder 6">
            <a:extLst>
              <a:ext uri="{FF2B5EF4-FFF2-40B4-BE49-F238E27FC236}">
                <a16:creationId xmlns:a16="http://schemas.microsoft.com/office/drawing/2014/main" id="{CB5277F3-3011-9047-BB23-4B715B09C79A}"/>
              </a:ext>
            </a:extLst>
          </p:cNvPr>
          <p:cNvSpPr>
            <a:spLocks noGrp="1"/>
          </p:cNvSpPr>
          <p:nvPr>
            <p:ph type="body" sz="quarter" idx="16"/>
          </p:nvPr>
        </p:nvSpPr>
        <p:spPr/>
        <p:txBody>
          <a:bodyPr/>
          <a:lstStyle/>
          <a:p>
            <a:r>
              <a:rPr lang="en-US" dirty="0"/>
              <a:t>HUL or Panorama?</a:t>
            </a:r>
          </a:p>
        </p:txBody>
      </p:sp>
      <p:sp>
        <p:nvSpPr>
          <p:cNvPr id="10" name="Text Placeholder 6">
            <a:extLst>
              <a:ext uri="{FF2B5EF4-FFF2-40B4-BE49-F238E27FC236}">
                <a16:creationId xmlns:a16="http://schemas.microsoft.com/office/drawing/2014/main" id="{5239A4A8-8F5D-E740-AEB6-80BEA8ED3877}"/>
              </a:ext>
            </a:extLst>
          </p:cNvPr>
          <p:cNvSpPr txBox="1">
            <a:spLocks/>
          </p:cNvSpPr>
          <p:nvPr/>
        </p:nvSpPr>
        <p:spPr>
          <a:xfrm>
            <a:off x="6202018" y="5043017"/>
            <a:ext cx="1139689" cy="297609"/>
          </a:xfrm>
          <a:prstGeom prst="rect">
            <a:avLst/>
          </a:prstGeom>
        </p:spPr>
        <p:txBody>
          <a:bodyPr wrap="square"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8F899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00" dirty="0">
                <a:solidFill>
                  <a:schemeClr val="bg1"/>
                </a:solidFill>
              </a:rPr>
              <a:t>C WHLOVERS</a:t>
            </a:r>
          </a:p>
        </p:txBody>
      </p:sp>
    </p:spTree>
    <p:extLst>
      <p:ext uri="{BB962C8B-B14F-4D97-AF65-F5344CB8AC3E}">
        <p14:creationId xmlns:p14="http://schemas.microsoft.com/office/powerpoint/2010/main" val="1239932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15</a:t>
            </a:fld>
            <a:endParaRPr lang="it-IT" dirty="0"/>
          </a:p>
        </p:txBody>
      </p:sp>
      <p:sp>
        <p:nvSpPr>
          <p:cNvPr id="4" name="Segnaposto testo 3"/>
          <p:cNvSpPr>
            <a:spLocks noGrp="1"/>
          </p:cNvSpPr>
          <p:nvPr>
            <p:ph type="body" sz="quarter" idx="16"/>
          </p:nvPr>
        </p:nvSpPr>
        <p:spPr/>
        <p:txBody>
          <a:bodyPr/>
          <a:lstStyle/>
          <a:p>
            <a:r>
              <a:rPr lang="it-IT" dirty="0" err="1"/>
              <a:t>Integrated</a:t>
            </a:r>
            <a:r>
              <a:rPr lang="it-IT" dirty="0"/>
              <a:t> Urban </a:t>
            </a:r>
            <a:r>
              <a:rPr lang="it-IT" dirty="0" err="1"/>
              <a:t>Conservation</a:t>
            </a:r>
            <a:r>
              <a:rPr lang="it-IT" dirty="0"/>
              <a:t> – </a:t>
            </a:r>
            <a:r>
              <a:rPr lang="it-IT" dirty="0" err="1"/>
              <a:t>Morphology</a:t>
            </a:r>
            <a:r>
              <a:rPr lang="it-IT" dirty="0"/>
              <a:t> and </a:t>
            </a:r>
            <a:r>
              <a:rPr lang="it-IT" dirty="0" err="1"/>
              <a:t>Typology</a:t>
            </a:r>
            <a:endParaRPr lang="it-IT" dirty="0"/>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endParaRPr lang="en-GB" sz="2000" i="1" dirty="0"/>
          </a:p>
          <a:p>
            <a:pPr marL="0" lvl="0" indent="0" algn="ctr">
              <a:lnSpc>
                <a:spcPct val="100000"/>
              </a:lnSpc>
              <a:spcBef>
                <a:spcPct val="0"/>
              </a:spcBef>
              <a:buNone/>
              <a:defRPr/>
            </a:pPr>
            <a:r>
              <a:rPr lang="en-US" sz="2000" dirty="0"/>
              <a:t>The idea of </a:t>
            </a:r>
            <a:r>
              <a:rPr lang="en-US" sz="2000" b="1" dirty="0"/>
              <a:t>integrated urban conservation</a:t>
            </a:r>
            <a:r>
              <a:rPr lang="en-US" sz="2000" dirty="0"/>
              <a:t>, instead, is based on the </a:t>
            </a:r>
            <a:r>
              <a:rPr lang="en-US" sz="2000" u="sng" dirty="0"/>
              <a:t>recognition of the historic urban morphology</a:t>
            </a:r>
            <a:r>
              <a:rPr lang="en-US" sz="2000" dirty="0"/>
              <a:t>, and the integrity and authenticity of associated urban fabric within the context. The morphology is based on the gradual evolution of the historic city in response to the evolving local economic structure. As a result, research is needed in the identification of the functional and architectural typology of the urban fabric. These analyses and associated verification of the degree of conservation of the traditional typology, the present use and condition of the built structures as well as open areas, can be taken as a reference for the assessment of strategies for rehabilitation, and assessment of the limits of change compatible with potential new uses. </a:t>
            </a:r>
          </a:p>
          <a:p>
            <a:pPr marL="0" lvl="0" indent="0" algn="ctr">
              <a:lnSpc>
                <a:spcPct val="100000"/>
              </a:lnSpc>
              <a:spcBef>
                <a:spcPct val="0"/>
              </a:spcBef>
              <a:buNone/>
              <a:defRPr/>
            </a:pPr>
            <a:endParaRPr lang="en-US" sz="2000" dirty="0"/>
          </a:p>
          <a:p>
            <a:pPr marL="0" lvl="0" indent="0" algn="ctr">
              <a:lnSpc>
                <a:spcPct val="100000"/>
              </a:lnSpc>
              <a:spcBef>
                <a:spcPct val="0"/>
              </a:spcBef>
              <a:buNone/>
              <a:defRPr/>
            </a:pPr>
            <a:r>
              <a:rPr lang="en-US" sz="2000" dirty="0"/>
              <a:t>Consequently, we should look at the issue of </a:t>
            </a:r>
            <a:r>
              <a:rPr lang="en-US" sz="2000" b="1" dirty="0"/>
              <a:t>adaptive reuse primarily in reference to the historic urban context, and secondly in reference to the typology and historical stratigraphy that the individual structures represent</a:t>
            </a:r>
            <a:r>
              <a:rPr lang="en-US" sz="2000" dirty="0"/>
              <a:t>.</a:t>
            </a:r>
          </a:p>
        </p:txBody>
      </p:sp>
    </p:spTree>
    <p:extLst>
      <p:ext uri="{BB962C8B-B14F-4D97-AF65-F5344CB8AC3E}">
        <p14:creationId xmlns:p14="http://schemas.microsoft.com/office/powerpoint/2010/main" val="114803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16</a:t>
            </a:fld>
            <a:endParaRPr lang="it-IT" dirty="0"/>
          </a:p>
        </p:txBody>
      </p:sp>
      <p:sp>
        <p:nvSpPr>
          <p:cNvPr id="4" name="Segnaposto testo 3"/>
          <p:cNvSpPr>
            <a:spLocks noGrp="1"/>
          </p:cNvSpPr>
          <p:nvPr>
            <p:ph type="body" sz="quarter" idx="16"/>
          </p:nvPr>
        </p:nvSpPr>
        <p:spPr/>
        <p:txBody>
          <a:bodyPr/>
          <a:lstStyle/>
          <a:p>
            <a:r>
              <a:rPr lang="it-IT" dirty="0"/>
              <a:t>Urban </a:t>
            </a:r>
            <a:r>
              <a:rPr lang="it-IT" dirty="0" err="1"/>
              <a:t>Morphology</a:t>
            </a:r>
            <a:r>
              <a:rPr lang="it-IT" dirty="0"/>
              <a:t> and the </a:t>
            </a:r>
            <a:r>
              <a:rPr lang="it-IT" dirty="0" err="1"/>
              <a:t>Insertion</a:t>
            </a:r>
            <a:r>
              <a:rPr lang="it-IT" dirty="0"/>
              <a:t> of the New</a:t>
            </a:r>
          </a:p>
        </p:txBody>
      </p:sp>
      <p:pic>
        <p:nvPicPr>
          <p:cNvPr id="5" name="Content Placeholder 4">
            <a:extLst>
              <a:ext uri="{FF2B5EF4-FFF2-40B4-BE49-F238E27FC236}">
                <a16:creationId xmlns:a16="http://schemas.microsoft.com/office/drawing/2014/main" id="{DEE5421E-53B2-B44C-B452-5E80CF53724B}"/>
              </a:ext>
            </a:extLst>
          </p:cNvPr>
          <p:cNvPicPr>
            <a:picLocks noGrp="1" noChangeAspect="1" noChangeArrowheads="1"/>
          </p:cNvPicPr>
          <p:nvPr>
            <p:ph sz="half" idx="12"/>
          </p:nvPr>
        </p:nvPicPr>
        <p:blipFill>
          <a:blip r:embed="rId2">
            <a:extLst>
              <a:ext uri="{28A0092B-C50C-407E-A947-70E740481C1C}">
                <a14:useLocalDpi xmlns:a14="http://schemas.microsoft.com/office/drawing/2010/main"/>
              </a:ext>
            </a:extLst>
          </a:blip>
          <a:srcRect/>
          <a:stretch>
            <a:fillRect/>
          </a:stretch>
        </p:blipFill>
        <p:spPr bwMode="auto">
          <a:xfrm>
            <a:off x="225289" y="989045"/>
            <a:ext cx="4532242" cy="23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103ECDB-816B-9B4D-89D2-730BDBFF82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225289" y="3535364"/>
            <a:ext cx="4532242" cy="2393555"/>
          </a:xfrm>
          <a:prstGeom prst="rect">
            <a:avLst/>
          </a:prstGeom>
        </p:spPr>
      </p:pic>
      <p:pic>
        <p:nvPicPr>
          <p:cNvPr id="8" name="Picture 2">
            <a:extLst>
              <a:ext uri="{FF2B5EF4-FFF2-40B4-BE49-F238E27FC236}">
                <a16:creationId xmlns:a16="http://schemas.microsoft.com/office/drawing/2014/main" id="{DF6AF46D-F1A7-EB4E-B557-0650A9D389A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989045"/>
            <a:ext cx="4400542" cy="2395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23C0366-A5F2-4849-BE65-DC7DDBACE7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3253" y="3535364"/>
            <a:ext cx="3191406" cy="2393555"/>
          </a:xfrm>
          <a:prstGeom prst="rect">
            <a:avLst/>
          </a:prstGeom>
        </p:spPr>
      </p:pic>
      <p:pic>
        <p:nvPicPr>
          <p:cNvPr id="11" name="Picture 10">
            <a:extLst>
              <a:ext uri="{FF2B5EF4-FFF2-40B4-BE49-F238E27FC236}">
                <a16:creationId xmlns:a16="http://schemas.microsoft.com/office/drawing/2014/main" id="{5F78765D-B834-F348-88EF-55CF5D9464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08104" y="3535364"/>
            <a:ext cx="3191407" cy="2393555"/>
          </a:xfrm>
          <a:prstGeom prst="rect">
            <a:avLst/>
          </a:prstGeom>
        </p:spPr>
      </p:pic>
    </p:spTree>
    <p:extLst>
      <p:ext uri="{BB962C8B-B14F-4D97-AF65-F5344CB8AC3E}">
        <p14:creationId xmlns:p14="http://schemas.microsoft.com/office/powerpoint/2010/main" val="3394488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17</a:t>
            </a:fld>
            <a:endParaRPr lang="it-IT" dirty="0"/>
          </a:p>
        </p:txBody>
      </p:sp>
      <p:sp>
        <p:nvSpPr>
          <p:cNvPr id="4" name="Segnaposto testo 3"/>
          <p:cNvSpPr>
            <a:spLocks noGrp="1"/>
          </p:cNvSpPr>
          <p:nvPr>
            <p:ph type="body" sz="quarter" idx="16"/>
          </p:nvPr>
        </p:nvSpPr>
        <p:spPr/>
        <p:txBody>
          <a:bodyPr/>
          <a:lstStyle/>
          <a:p>
            <a:r>
              <a:rPr lang="it-IT" dirty="0" err="1"/>
              <a:t>Integrated</a:t>
            </a:r>
            <a:r>
              <a:rPr lang="it-IT" dirty="0"/>
              <a:t> Urban </a:t>
            </a:r>
            <a:r>
              <a:rPr lang="it-IT" dirty="0" err="1"/>
              <a:t>Conservation</a:t>
            </a:r>
            <a:r>
              <a:rPr lang="it-IT" dirty="0"/>
              <a:t> – </a:t>
            </a:r>
            <a:r>
              <a:rPr lang="it-IT" dirty="0" err="1"/>
              <a:t>Morphology</a:t>
            </a:r>
            <a:r>
              <a:rPr lang="it-IT" dirty="0"/>
              <a:t> and </a:t>
            </a:r>
            <a:r>
              <a:rPr lang="it-IT" dirty="0" err="1"/>
              <a:t>Typology</a:t>
            </a:r>
            <a:endParaRPr lang="it-IT" dirty="0"/>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r>
              <a:rPr lang="en-US" sz="2400" dirty="0"/>
              <a:t>Breaking the Urban Tissue and the urban typologies may generate trends of excessive tout-court innovation that in the long run totally change the urban character.</a:t>
            </a:r>
          </a:p>
          <a:p>
            <a:pPr marL="0" lvl="0" indent="0" algn="ctr">
              <a:lnSpc>
                <a:spcPct val="100000"/>
              </a:lnSpc>
              <a:spcBef>
                <a:spcPct val="0"/>
              </a:spcBef>
              <a:buNone/>
              <a:defRPr/>
            </a:pPr>
            <a:endParaRPr lang="en-US" sz="2400" dirty="0"/>
          </a:p>
          <a:p>
            <a:pPr marL="0" lvl="0" indent="0" algn="ctr">
              <a:lnSpc>
                <a:spcPct val="100000"/>
              </a:lnSpc>
              <a:spcBef>
                <a:spcPct val="0"/>
              </a:spcBef>
              <a:buNone/>
              <a:defRPr/>
            </a:pPr>
            <a:r>
              <a:rPr lang="en-US" sz="2400" dirty="0"/>
              <a:t>The relationship between interiors and exteriors in architecture are strong in the building techniques evolution. Excessive, continuous changes in the interiors, as much as in the exteriors, take to </a:t>
            </a:r>
            <a:r>
              <a:rPr lang="en-US" sz="2400" b="1" dirty="0"/>
              <a:t>misunderstandings of the local authenticity</a:t>
            </a:r>
            <a:r>
              <a:rPr lang="en-US" sz="2400" dirty="0"/>
              <a:t>, beyond the loss of structural, material and “visual” integrity.</a:t>
            </a:r>
          </a:p>
          <a:p>
            <a:pPr marL="0" lvl="0" indent="0" algn="ctr">
              <a:lnSpc>
                <a:spcPct val="100000"/>
              </a:lnSpc>
              <a:spcBef>
                <a:spcPct val="0"/>
              </a:spcBef>
              <a:buNone/>
              <a:defRPr/>
            </a:pPr>
            <a:endParaRPr lang="en-US" sz="2400" dirty="0"/>
          </a:p>
          <a:p>
            <a:pPr marL="0" lvl="0" indent="0" algn="ctr">
              <a:lnSpc>
                <a:spcPct val="100000"/>
              </a:lnSpc>
              <a:spcBef>
                <a:spcPct val="0"/>
              </a:spcBef>
              <a:buNone/>
              <a:defRPr/>
            </a:pPr>
            <a:r>
              <a:rPr lang="en-US" sz="2400" dirty="0"/>
              <a:t>The HUL approach is a global evolution of the </a:t>
            </a:r>
            <a:r>
              <a:rPr lang="en-US" sz="2400" dirty="0">
                <a:solidFill>
                  <a:schemeClr val="accent1">
                    <a:lumMod val="75000"/>
                  </a:schemeClr>
                </a:solidFill>
              </a:rPr>
              <a:t>Modern Urban Conservation Methodology </a:t>
            </a:r>
            <a:r>
              <a:rPr lang="en-US" sz="2400" b="1" dirty="0"/>
              <a:t>and the principle is how to guarantee an urban ecology – not merely generating new urban dynamics</a:t>
            </a:r>
          </a:p>
        </p:txBody>
      </p:sp>
    </p:spTree>
    <p:extLst>
      <p:ext uri="{BB962C8B-B14F-4D97-AF65-F5344CB8AC3E}">
        <p14:creationId xmlns:p14="http://schemas.microsoft.com/office/powerpoint/2010/main" val="168986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18</a:t>
            </a:fld>
            <a:endParaRPr lang="it-IT" dirty="0"/>
          </a:p>
        </p:txBody>
      </p:sp>
      <p:sp>
        <p:nvSpPr>
          <p:cNvPr id="4" name="Segnaposto testo 3"/>
          <p:cNvSpPr>
            <a:spLocks noGrp="1"/>
          </p:cNvSpPr>
          <p:nvPr>
            <p:ph type="body" sz="quarter" idx="16"/>
          </p:nvPr>
        </p:nvSpPr>
        <p:spPr/>
        <p:txBody>
          <a:bodyPr/>
          <a:lstStyle/>
          <a:p>
            <a:r>
              <a:rPr lang="it-IT" dirty="0" err="1"/>
              <a:t>What</a:t>
            </a:r>
            <a:r>
              <a:rPr lang="it-IT" dirty="0"/>
              <a:t> </a:t>
            </a:r>
            <a:r>
              <a:rPr lang="it-IT" dirty="0" err="1"/>
              <a:t>is</a:t>
            </a:r>
            <a:r>
              <a:rPr lang="it-IT" dirty="0"/>
              <a:t> </a:t>
            </a:r>
            <a:r>
              <a:rPr lang="it-IT" dirty="0" err="1"/>
              <a:t>Circularity</a:t>
            </a:r>
            <a:r>
              <a:rPr lang="it-IT" dirty="0"/>
              <a:t> and Urban </a:t>
            </a:r>
            <a:r>
              <a:rPr lang="it-IT" dirty="0" err="1"/>
              <a:t>Contexts</a:t>
            </a:r>
            <a:r>
              <a:rPr lang="it-IT" dirty="0"/>
              <a:t> (HUL)</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algn="just">
              <a:lnSpc>
                <a:spcPct val="114000"/>
              </a:lnSpc>
              <a:spcBef>
                <a:spcPts val="0"/>
              </a:spcBef>
              <a:spcAft>
                <a:spcPts val="600"/>
              </a:spcAft>
            </a:pPr>
            <a:r>
              <a:rPr lang="en-US" b="1" dirty="0"/>
              <a:t>Use instead of property ownership – how individual choices are impacting? Democracy?</a:t>
            </a:r>
          </a:p>
          <a:p>
            <a:pPr marL="0" indent="0" algn="just">
              <a:lnSpc>
                <a:spcPct val="114000"/>
              </a:lnSpc>
              <a:spcBef>
                <a:spcPts val="0"/>
              </a:spcBef>
              <a:spcAft>
                <a:spcPts val="600"/>
              </a:spcAft>
              <a:buNone/>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pic>
        <p:nvPicPr>
          <p:cNvPr id="5" name="Picture 4">
            <a:extLst>
              <a:ext uri="{FF2B5EF4-FFF2-40B4-BE49-F238E27FC236}">
                <a16:creationId xmlns:a16="http://schemas.microsoft.com/office/drawing/2014/main" id="{9CAC1DC9-99ED-0940-98D5-48AFCA6C04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5276" y="2143539"/>
            <a:ext cx="3105978" cy="2570922"/>
          </a:xfrm>
          <a:prstGeom prst="rect">
            <a:avLst/>
          </a:prstGeom>
        </p:spPr>
      </p:pic>
      <p:pic>
        <p:nvPicPr>
          <p:cNvPr id="8" name="Picture 7">
            <a:extLst>
              <a:ext uri="{FF2B5EF4-FFF2-40B4-BE49-F238E27FC236}">
                <a16:creationId xmlns:a16="http://schemas.microsoft.com/office/drawing/2014/main" id="{E9C44E3F-D04B-C74F-9711-AEC644B2D3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8682" y="2241200"/>
            <a:ext cx="3424065" cy="2568049"/>
          </a:xfrm>
          <a:prstGeom prst="rect">
            <a:avLst/>
          </a:prstGeom>
        </p:spPr>
      </p:pic>
      <p:sp>
        <p:nvSpPr>
          <p:cNvPr id="9" name="Segnaposto testo 3">
            <a:extLst>
              <a:ext uri="{FF2B5EF4-FFF2-40B4-BE49-F238E27FC236}">
                <a16:creationId xmlns:a16="http://schemas.microsoft.com/office/drawing/2014/main" id="{6B6D76B1-92A3-C841-A901-336B44D9E452}"/>
              </a:ext>
            </a:extLst>
          </p:cNvPr>
          <p:cNvSpPr txBox="1">
            <a:spLocks/>
          </p:cNvSpPr>
          <p:nvPr/>
        </p:nvSpPr>
        <p:spPr>
          <a:xfrm>
            <a:off x="635277" y="4991403"/>
            <a:ext cx="3361876" cy="828368"/>
          </a:xfrm>
          <a:prstGeom prst="rect">
            <a:avLst/>
          </a:prstGeom>
        </p:spPr>
        <p:txBody>
          <a:bodyPr wrap="square"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8F899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chemeClr val="tx1"/>
                </a:solidFill>
              </a:rPr>
              <a:t>Common </a:t>
            </a:r>
            <a:r>
              <a:rPr lang="it-IT" sz="2000" dirty="0" err="1">
                <a:solidFill>
                  <a:schemeClr val="tx1"/>
                </a:solidFill>
              </a:rPr>
              <a:t>Goods</a:t>
            </a:r>
            <a:r>
              <a:rPr lang="it-IT" sz="2000" dirty="0">
                <a:solidFill>
                  <a:schemeClr val="tx1"/>
                </a:solidFill>
              </a:rPr>
              <a:t> and Common Pool </a:t>
            </a:r>
            <a:r>
              <a:rPr lang="it-IT" sz="2000" dirty="0" err="1">
                <a:solidFill>
                  <a:schemeClr val="tx1"/>
                </a:solidFill>
              </a:rPr>
              <a:t>Resources</a:t>
            </a:r>
            <a:endParaRPr lang="it-IT" sz="2000" dirty="0">
              <a:solidFill>
                <a:schemeClr val="tx1"/>
              </a:solidFill>
            </a:endParaRPr>
          </a:p>
        </p:txBody>
      </p:sp>
      <p:sp>
        <p:nvSpPr>
          <p:cNvPr id="10" name="Right Arrow 9">
            <a:extLst>
              <a:ext uri="{FF2B5EF4-FFF2-40B4-BE49-F238E27FC236}">
                <a16:creationId xmlns:a16="http://schemas.microsoft.com/office/drawing/2014/main" id="{DB3B02EC-C9AD-8243-A240-CD0577BA32A4}"/>
              </a:ext>
            </a:extLst>
          </p:cNvPr>
          <p:cNvSpPr/>
          <p:nvPr/>
        </p:nvSpPr>
        <p:spPr>
          <a:xfrm>
            <a:off x="3830641" y="5327492"/>
            <a:ext cx="424069" cy="180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egnaposto testo 3">
            <a:extLst>
              <a:ext uri="{FF2B5EF4-FFF2-40B4-BE49-F238E27FC236}">
                <a16:creationId xmlns:a16="http://schemas.microsoft.com/office/drawing/2014/main" id="{CC049130-9978-F449-9C6C-78CFC0A94FF4}"/>
              </a:ext>
            </a:extLst>
          </p:cNvPr>
          <p:cNvSpPr txBox="1">
            <a:spLocks/>
          </p:cNvSpPr>
          <p:nvPr/>
        </p:nvSpPr>
        <p:spPr>
          <a:xfrm>
            <a:off x="4396806" y="5028652"/>
            <a:ext cx="3361876" cy="828368"/>
          </a:xfrm>
          <a:prstGeom prst="rect">
            <a:avLst/>
          </a:prstGeom>
        </p:spPr>
        <p:txBody>
          <a:bodyPr wrap="square"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8F899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err="1">
                <a:solidFill>
                  <a:schemeClr val="tx1"/>
                </a:solidFill>
              </a:rPr>
              <a:t>Democratization</a:t>
            </a:r>
            <a:r>
              <a:rPr lang="it-IT" sz="2000" dirty="0">
                <a:solidFill>
                  <a:schemeClr val="tx1"/>
                </a:solidFill>
              </a:rPr>
              <a:t>, </a:t>
            </a:r>
            <a:r>
              <a:rPr lang="it-IT" sz="2000" dirty="0" err="1">
                <a:solidFill>
                  <a:schemeClr val="tx1"/>
                </a:solidFill>
              </a:rPr>
              <a:t>but</a:t>
            </a:r>
            <a:r>
              <a:rPr lang="it-IT" sz="2000" dirty="0">
                <a:solidFill>
                  <a:schemeClr val="tx1"/>
                </a:solidFill>
              </a:rPr>
              <a:t> </a:t>
            </a:r>
            <a:r>
              <a:rPr lang="it-IT" sz="2000" dirty="0" err="1">
                <a:solidFill>
                  <a:schemeClr val="tx1"/>
                </a:solidFill>
              </a:rPr>
              <a:t>within</a:t>
            </a:r>
            <a:r>
              <a:rPr lang="it-IT" sz="2000" dirty="0">
                <a:solidFill>
                  <a:schemeClr val="tx1"/>
                </a:solidFill>
              </a:rPr>
              <a:t> the </a:t>
            </a:r>
            <a:r>
              <a:rPr lang="it-IT" sz="2000" dirty="0" err="1">
                <a:solidFill>
                  <a:schemeClr val="tx1"/>
                </a:solidFill>
              </a:rPr>
              <a:t>rules</a:t>
            </a:r>
            <a:r>
              <a:rPr lang="it-IT" sz="2000" dirty="0">
                <a:solidFill>
                  <a:schemeClr val="tx1"/>
                </a:solidFill>
              </a:rPr>
              <a:t> and the </a:t>
            </a:r>
            <a:r>
              <a:rPr lang="it-IT" sz="2000" dirty="0" err="1">
                <a:solidFill>
                  <a:schemeClr val="tx1"/>
                </a:solidFill>
              </a:rPr>
              <a:t>limits</a:t>
            </a:r>
            <a:endParaRPr lang="it-IT" sz="2000" dirty="0">
              <a:solidFill>
                <a:schemeClr val="tx1"/>
              </a:solidFill>
            </a:endParaRPr>
          </a:p>
        </p:txBody>
      </p:sp>
      <p:sp>
        <p:nvSpPr>
          <p:cNvPr id="12" name="Right Arrow 11">
            <a:extLst>
              <a:ext uri="{FF2B5EF4-FFF2-40B4-BE49-F238E27FC236}">
                <a16:creationId xmlns:a16="http://schemas.microsoft.com/office/drawing/2014/main" id="{0CB162DF-F16A-414B-8E33-AC5DB2BD4571}"/>
              </a:ext>
            </a:extLst>
          </p:cNvPr>
          <p:cNvSpPr/>
          <p:nvPr/>
        </p:nvSpPr>
        <p:spPr>
          <a:xfrm>
            <a:off x="7758682" y="5360512"/>
            <a:ext cx="424069" cy="1800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egnaposto testo 3">
            <a:extLst>
              <a:ext uri="{FF2B5EF4-FFF2-40B4-BE49-F238E27FC236}">
                <a16:creationId xmlns:a16="http://schemas.microsoft.com/office/drawing/2014/main" id="{B4434836-AF34-0C4F-9989-BFA712DE9905}"/>
              </a:ext>
            </a:extLst>
          </p:cNvPr>
          <p:cNvSpPr txBox="1">
            <a:spLocks/>
          </p:cNvSpPr>
          <p:nvPr/>
        </p:nvSpPr>
        <p:spPr>
          <a:xfrm>
            <a:off x="8302444" y="5036375"/>
            <a:ext cx="3361876" cy="828368"/>
          </a:xfrm>
          <a:prstGeom prst="rect">
            <a:avLst/>
          </a:prstGeom>
        </p:spPr>
        <p:txBody>
          <a:bodyPr wrap="square"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0" kern="1200">
                <a:solidFill>
                  <a:srgbClr val="8F899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chemeClr val="tx1"/>
                </a:solidFill>
              </a:rPr>
              <a:t>Economy of use </a:t>
            </a:r>
            <a:r>
              <a:rPr lang="it-IT" sz="2000" dirty="0" err="1">
                <a:solidFill>
                  <a:schemeClr val="tx1"/>
                </a:solidFill>
              </a:rPr>
              <a:t>not</a:t>
            </a:r>
            <a:r>
              <a:rPr lang="it-IT" sz="2000" dirty="0">
                <a:solidFill>
                  <a:schemeClr val="tx1"/>
                </a:solidFill>
              </a:rPr>
              <a:t> of </a:t>
            </a:r>
            <a:r>
              <a:rPr lang="it-IT" sz="2000" dirty="0" err="1">
                <a:solidFill>
                  <a:schemeClr val="tx1"/>
                </a:solidFill>
              </a:rPr>
              <a:t>ownership</a:t>
            </a:r>
            <a:endParaRPr lang="it-IT" sz="2000" dirty="0">
              <a:solidFill>
                <a:schemeClr val="tx1"/>
              </a:solidFill>
            </a:endParaRPr>
          </a:p>
        </p:txBody>
      </p:sp>
      <p:pic>
        <p:nvPicPr>
          <p:cNvPr id="1026" name="Picture 2" descr="Risultati immagini per uomo con punto interrogativo">
            <a:extLst>
              <a:ext uri="{FF2B5EF4-FFF2-40B4-BE49-F238E27FC236}">
                <a16:creationId xmlns:a16="http://schemas.microsoft.com/office/drawing/2014/main" id="{1A9D720C-3D84-B34A-864E-A293C6D555C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96070" y="3730294"/>
            <a:ext cx="1346622" cy="105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5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104324" y="4396992"/>
            <a:ext cx="6609768" cy="1815882"/>
          </a:xfrm>
        </p:spPr>
        <p:txBody>
          <a:bodyPr/>
          <a:lstStyle/>
          <a:p>
            <a:pPr algn="ctr">
              <a:lnSpc>
                <a:spcPct val="100000"/>
              </a:lnSpc>
            </a:pPr>
            <a:r>
              <a:rPr lang="en-GB" dirty="0"/>
              <a:t>Circular Economy in urban contexts: sustainability, complementarity, social integration, use and not ownership.</a:t>
            </a:r>
          </a:p>
        </p:txBody>
      </p:sp>
    </p:spTree>
    <p:extLst>
      <p:ext uri="{BB962C8B-B14F-4D97-AF65-F5344CB8AC3E}">
        <p14:creationId xmlns:p14="http://schemas.microsoft.com/office/powerpoint/2010/main" val="990818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386576" y="1471152"/>
            <a:ext cx="11388084" cy="4203784"/>
          </a:xfrm>
        </p:spPr>
        <p:txBody>
          <a:bodyPr/>
          <a:lstStyle/>
          <a:p>
            <a:pPr marL="342900" indent="-342900" algn="ctr">
              <a:lnSpc>
                <a:spcPct val="100000"/>
              </a:lnSpc>
              <a:buFont typeface="Arial" panose="020B0604020202020204" pitchFamily="34" charset="0"/>
              <a:buChar char="•"/>
            </a:pPr>
            <a:r>
              <a:rPr lang="en-GB" sz="2800" dirty="0"/>
              <a:t>The traditional vs contemporary building techniques (in the linear economy): The Historic building site: Materials, technologies, skills. The issue of maintenance;</a:t>
            </a:r>
          </a:p>
          <a:p>
            <a:pPr marL="342900" indent="-342900" algn="ctr">
              <a:lnSpc>
                <a:spcPct val="100000"/>
              </a:lnSpc>
              <a:buFont typeface="Arial" panose="020B0604020202020204" pitchFamily="34" charset="0"/>
              <a:buChar char="•"/>
            </a:pPr>
            <a:r>
              <a:rPr lang="en-GB" sz="2800" dirty="0"/>
              <a:t>What about Genius Loci? Territorial or social identity? Sense of Place?</a:t>
            </a:r>
          </a:p>
          <a:p>
            <a:pPr marL="342900" indent="-342900" algn="ctr">
              <a:lnSpc>
                <a:spcPct val="100000"/>
              </a:lnSpc>
              <a:buFont typeface="Arial" panose="020B0604020202020204" pitchFamily="34" charset="0"/>
              <a:buChar char="•"/>
            </a:pPr>
            <a:r>
              <a:rPr lang="en-GB" sz="2800" dirty="0"/>
              <a:t>The morphology of the city and the typology of historic urban buildings. Urban preservation and Historic Urban Landscape;</a:t>
            </a:r>
          </a:p>
          <a:p>
            <a:pPr marL="342900" indent="-342900" algn="ctr">
              <a:lnSpc>
                <a:spcPct val="100000"/>
              </a:lnSpc>
              <a:buFont typeface="Arial" panose="020B0604020202020204" pitchFamily="34" charset="0"/>
              <a:buChar char="•"/>
            </a:pPr>
            <a:r>
              <a:rPr lang="en-GB" sz="2800" dirty="0"/>
              <a:t>Circular Economy in urban contexts: sustainability, complementarity, social integration, use and not ownership.</a:t>
            </a:r>
          </a:p>
          <a:p>
            <a:pPr algn="ctr">
              <a:lnSpc>
                <a:spcPct val="100000"/>
              </a:lnSpc>
            </a:pPr>
            <a:endParaRPr lang="en-GB" sz="2400" dirty="0"/>
          </a:p>
          <a:p>
            <a:pPr marL="342900" indent="-342900" algn="ctr">
              <a:lnSpc>
                <a:spcPct val="100000"/>
              </a:lnSpc>
              <a:buFont typeface="Arial" panose="020B0604020202020204" pitchFamily="34" charset="0"/>
              <a:buChar char="•"/>
            </a:pPr>
            <a:endParaRPr lang="en-GB" sz="2800" dirty="0"/>
          </a:p>
        </p:txBody>
      </p:sp>
      <p:sp>
        <p:nvSpPr>
          <p:cNvPr id="3" name="Segnaposto numero diapositiva 2"/>
          <p:cNvSpPr>
            <a:spLocks noGrp="1"/>
          </p:cNvSpPr>
          <p:nvPr>
            <p:ph type="sldNum" sz="quarter" idx="4"/>
          </p:nvPr>
        </p:nvSpPr>
        <p:spPr/>
        <p:txBody>
          <a:bodyPr/>
          <a:lstStyle/>
          <a:p>
            <a:fld id="{049D297B-698F-43C0-B33B-A8D7EBAFEBBF}" type="slidenum">
              <a:rPr lang="it-IT" smtClean="0"/>
              <a:pPr/>
              <a:t>2</a:t>
            </a:fld>
            <a:endParaRPr lang="it-IT" dirty="0"/>
          </a:p>
        </p:txBody>
      </p:sp>
      <p:sp>
        <p:nvSpPr>
          <p:cNvPr id="4" name="Segnaposto testo 3"/>
          <p:cNvSpPr>
            <a:spLocks noGrp="1"/>
          </p:cNvSpPr>
          <p:nvPr>
            <p:ph type="body" sz="quarter" idx="16"/>
          </p:nvPr>
        </p:nvSpPr>
        <p:spPr/>
        <p:txBody>
          <a:bodyPr/>
          <a:lstStyle/>
          <a:p>
            <a:r>
              <a:rPr lang="it-IT" dirty="0"/>
              <a:t>MAIN CONTENTS</a:t>
            </a:r>
          </a:p>
        </p:txBody>
      </p:sp>
    </p:spTree>
    <p:extLst>
      <p:ext uri="{BB962C8B-B14F-4D97-AF65-F5344CB8AC3E}">
        <p14:creationId xmlns:p14="http://schemas.microsoft.com/office/powerpoint/2010/main" val="3399593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20</a:t>
            </a:fld>
            <a:endParaRPr lang="it-IT" dirty="0"/>
          </a:p>
        </p:txBody>
      </p:sp>
      <p:sp>
        <p:nvSpPr>
          <p:cNvPr id="4" name="Segnaposto testo 3"/>
          <p:cNvSpPr>
            <a:spLocks noGrp="1"/>
          </p:cNvSpPr>
          <p:nvPr>
            <p:ph type="body" sz="quarter" idx="16"/>
          </p:nvPr>
        </p:nvSpPr>
        <p:spPr/>
        <p:txBody>
          <a:bodyPr/>
          <a:lstStyle/>
          <a:p>
            <a:r>
              <a:rPr lang="it-IT" dirty="0" err="1"/>
              <a:t>What</a:t>
            </a:r>
            <a:r>
              <a:rPr lang="it-IT" dirty="0"/>
              <a:t> </a:t>
            </a:r>
            <a:r>
              <a:rPr lang="it-IT" dirty="0" err="1"/>
              <a:t>is</a:t>
            </a:r>
            <a:r>
              <a:rPr lang="it-IT" dirty="0"/>
              <a:t> </a:t>
            </a:r>
            <a:r>
              <a:rPr lang="it-IT" dirty="0" err="1"/>
              <a:t>Circularity</a:t>
            </a:r>
            <a:r>
              <a:rPr lang="it-IT" dirty="0"/>
              <a:t> and Urban </a:t>
            </a:r>
            <a:r>
              <a:rPr lang="it-IT" dirty="0" err="1"/>
              <a:t>Contexts</a:t>
            </a:r>
            <a:r>
              <a:rPr lang="it-IT" dirty="0"/>
              <a:t> (HUL)</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algn="just">
              <a:lnSpc>
                <a:spcPct val="114000"/>
              </a:lnSpc>
              <a:spcBef>
                <a:spcPts val="0"/>
              </a:spcBef>
              <a:spcAft>
                <a:spcPts val="600"/>
              </a:spcAft>
            </a:pPr>
            <a:r>
              <a:rPr lang="en-US" b="1" dirty="0"/>
              <a:t>CIRCULAR MODELS IN HERITAGE ADAPTIVE REUSE REFER TO DIFFERENT LEVELS AND SUBJECTS:</a:t>
            </a:r>
          </a:p>
          <a:p>
            <a:pPr algn="just">
              <a:lnSpc>
                <a:spcPct val="114000"/>
              </a:lnSpc>
              <a:spcBef>
                <a:spcPts val="0"/>
              </a:spcBef>
              <a:spcAft>
                <a:spcPts val="600"/>
              </a:spcAft>
              <a:buFont typeface="Arial" panose="020B0604020202020204" pitchFamily="34" charset="0"/>
              <a:buChar char="•"/>
            </a:pPr>
            <a:r>
              <a:rPr lang="en-US" b="1" dirty="0"/>
              <a:t>Respect of integrity and authenticity – </a:t>
            </a:r>
            <a:r>
              <a:rPr lang="en-US" u="sng" dirty="0"/>
              <a:t>promoting maintenance instead of renewal</a:t>
            </a:r>
          </a:p>
          <a:p>
            <a:pPr algn="just">
              <a:lnSpc>
                <a:spcPct val="114000"/>
              </a:lnSpc>
              <a:spcBef>
                <a:spcPts val="0"/>
              </a:spcBef>
              <a:spcAft>
                <a:spcPts val="600"/>
              </a:spcAft>
              <a:buFont typeface="Arial" panose="020B0604020202020204" pitchFamily="34" charset="0"/>
              <a:buChar char="•"/>
            </a:pPr>
            <a:r>
              <a:rPr lang="en-US" b="1" dirty="0"/>
              <a:t>Materials recycling and re-scaling – </a:t>
            </a:r>
            <a:r>
              <a:rPr lang="en-US" u="sng" dirty="0"/>
              <a:t>generating virtuous mechanisms that reproduce the historic building site</a:t>
            </a:r>
          </a:p>
          <a:p>
            <a:pPr algn="just">
              <a:lnSpc>
                <a:spcPct val="114000"/>
              </a:lnSpc>
              <a:spcBef>
                <a:spcPts val="0"/>
              </a:spcBef>
              <a:spcAft>
                <a:spcPts val="600"/>
              </a:spcAft>
              <a:buFont typeface="Arial" panose="020B0604020202020204" pitchFamily="34" charset="0"/>
              <a:buChar char="•"/>
            </a:pPr>
            <a:r>
              <a:rPr lang="en-US" b="1" dirty="0"/>
              <a:t>Objects/</a:t>
            </a:r>
            <a:r>
              <a:rPr lang="en-US" b="1" dirty="0" err="1"/>
              <a:t>Finishings</a:t>
            </a:r>
            <a:r>
              <a:rPr lang="en-US" b="1" dirty="0"/>
              <a:t>/Furniture reuse and re-scaling - </a:t>
            </a:r>
            <a:r>
              <a:rPr lang="en-US" u="sng" dirty="0"/>
              <a:t>generating virtuous mechanisms that reproduce the historic building site</a:t>
            </a:r>
          </a:p>
          <a:p>
            <a:pPr algn="just">
              <a:lnSpc>
                <a:spcPct val="114000"/>
              </a:lnSpc>
              <a:spcBef>
                <a:spcPts val="0"/>
              </a:spcBef>
              <a:spcAft>
                <a:spcPts val="600"/>
              </a:spcAft>
              <a:buFont typeface="Arial" panose="020B0604020202020204" pitchFamily="34" charset="0"/>
              <a:buChar char="•"/>
            </a:pPr>
            <a:r>
              <a:rPr lang="en-US" b="1" dirty="0"/>
              <a:t>Multifunctionality – </a:t>
            </a:r>
            <a:r>
              <a:rPr lang="en-US" u="sng" dirty="0"/>
              <a:t>giving the urban tissue intensity in use</a:t>
            </a:r>
          </a:p>
          <a:p>
            <a:pPr algn="just">
              <a:lnSpc>
                <a:spcPct val="114000"/>
              </a:lnSpc>
              <a:spcBef>
                <a:spcPts val="0"/>
              </a:spcBef>
              <a:spcAft>
                <a:spcPts val="600"/>
              </a:spcAft>
              <a:buFont typeface="Arial" panose="020B0604020202020204" pitchFamily="34" charset="0"/>
              <a:buChar char="•"/>
            </a:pPr>
            <a:r>
              <a:rPr lang="en-US" b="1" dirty="0"/>
              <a:t>Generation of economies based on culture and nature – this means creating an aesthetic community</a:t>
            </a:r>
          </a:p>
          <a:p>
            <a:pPr algn="just">
              <a:lnSpc>
                <a:spcPct val="114000"/>
              </a:lnSpc>
              <a:spcBef>
                <a:spcPts val="0"/>
              </a:spcBef>
              <a:spcAft>
                <a:spcPts val="600"/>
              </a:spcAft>
              <a:buFont typeface="Arial" panose="020B0604020202020204" pitchFamily="34" charset="0"/>
              <a:buChar char="•"/>
            </a:pPr>
            <a:r>
              <a:rPr lang="en-US" b="1" dirty="0"/>
              <a:t>Resilience as regenerating - </a:t>
            </a:r>
          </a:p>
          <a:p>
            <a:pPr algn="just">
              <a:lnSpc>
                <a:spcPct val="114000"/>
              </a:lnSpc>
              <a:spcBef>
                <a:spcPts val="0"/>
              </a:spcBef>
              <a:spcAft>
                <a:spcPts val="600"/>
              </a:spcAft>
              <a:buFont typeface="Arial" panose="020B0604020202020204" pitchFamily="34" charset="0"/>
              <a:buChar char="•"/>
            </a:pPr>
            <a:r>
              <a:rPr lang="en-US" b="1" dirty="0"/>
              <a:t>Retrofitting – as respecting integrity</a:t>
            </a:r>
          </a:p>
          <a:p>
            <a:pPr algn="just">
              <a:lnSpc>
                <a:spcPct val="114000"/>
              </a:lnSpc>
              <a:spcBef>
                <a:spcPts val="0"/>
              </a:spcBef>
              <a:spcAft>
                <a:spcPts val="600"/>
              </a:spcAft>
              <a:buFont typeface="Arial" panose="020B0604020202020204" pitchFamily="34" charset="0"/>
              <a:buChar char="•"/>
            </a:pPr>
            <a:r>
              <a:rPr lang="en-US" b="1" dirty="0"/>
              <a:t>Community/collectivity engagement or simple awareness</a:t>
            </a:r>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spTree>
    <p:extLst>
      <p:ext uri="{BB962C8B-B14F-4D97-AF65-F5344CB8AC3E}">
        <p14:creationId xmlns:p14="http://schemas.microsoft.com/office/powerpoint/2010/main" val="3492382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21</a:t>
            </a:fld>
            <a:endParaRPr lang="it-IT" dirty="0"/>
          </a:p>
        </p:txBody>
      </p:sp>
      <p:sp>
        <p:nvSpPr>
          <p:cNvPr id="4" name="Segnaposto testo 3"/>
          <p:cNvSpPr>
            <a:spLocks noGrp="1"/>
          </p:cNvSpPr>
          <p:nvPr>
            <p:ph type="body" sz="quarter" idx="16"/>
          </p:nvPr>
        </p:nvSpPr>
        <p:spPr/>
        <p:txBody>
          <a:bodyPr/>
          <a:lstStyle/>
          <a:p>
            <a:r>
              <a:rPr lang="it-IT" dirty="0" err="1"/>
              <a:t>What</a:t>
            </a:r>
            <a:r>
              <a:rPr lang="it-IT" dirty="0"/>
              <a:t> </a:t>
            </a:r>
            <a:r>
              <a:rPr lang="it-IT" dirty="0" err="1"/>
              <a:t>is</a:t>
            </a:r>
            <a:r>
              <a:rPr lang="it-IT" dirty="0"/>
              <a:t> </a:t>
            </a:r>
            <a:r>
              <a:rPr lang="it-IT" dirty="0" err="1"/>
              <a:t>Circularity</a:t>
            </a:r>
            <a:r>
              <a:rPr lang="it-IT" dirty="0"/>
              <a:t> and Urban </a:t>
            </a:r>
            <a:r>
              <a:rPr lang="it-IT" dirty="0" err="1"/>
              <a:t>Contexts</a:t>
            </a:r>
            <a:r>
              <a:rPr lang="it-IT" dirty="0"/>
              <a:t> (HUL)</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indent="0" algn="just">
              <a:lnSpc>
                <a:spcPct val="114000"/>
              </a:lnSpc>
              <a:spcBef>
                <a:spcPts val="0"/>
              </a:spcBef>
              <a:spcAft>
                <a:spcPts val="600"/>
              </a:spcAft>
              <a:buNone/>
            </a:pPr>
            <a:r>
              <a:rPr lang="en-US" b="1" dirty="0" err="1"/>
              <a:t>Circulare</a:t>
            </a:r>
            <a:r>
              <a:rPr lang="en-US" b="1" dirty="0"/>
              <a:t> economy in urban context must then act at different levels, not only in the buildings adaptive reuse:</a:t>
            </a:r>
          </a:p>
          <a:p>
            <a:pPr algn="just">
              <a:lnSpc>
                <a:spcPct val="114000"/>
              </a:lnSpc>
              <a:spcBef>
                <a:spcPts val="0"/>
              </a:spcBef>
              <a:spcAft>
                <a:spcPts val="600"/>
              </a:spcAft>
            </a:pPr>
            <a:r>
              <a:rPr lang="en-US" b="1" dirty="0"/>
              <a:t> it is about objects – the micro scale</a:t>
            </a:r>
          </a:p>
          <a:p>
            <a:pPr algn="just">
              <a:lnSpc>
                <a:spcPct val="114000"/>
              </a:lnSpc>
              <a:spcBef>
                <a:spcPts val="0"/>
              </a:spcBef>
              <a:spcAft>
                <a:spcPts val="600"/>
              </a:spcAft>
            </a:pPr>
            <a:r>
              <a:rPr lang="en-US" b="1" dirty="0"/>
              <a:t>It is about buildings and their maintenance – the </a:t>
            </a:r>
            <a:r>
              <a:rPr lang="en-US" b="1" dirty="0" err="1"/>
              <a:t>meso</a:t>
            </a:r>
            <a:r>
              <a:rPr lang="en-US" b="1" dirty="0"/>
              <a:t> scale</a:t>
            </a:r>
          </a:p>
          <a:p>
            <a:pPr algn="just">
              <a:lnSpc>
                <a:spcPct val="114000"/>
              </a:lnSpc>
              <a:spcBef>
                <a:spcPts val="0"/>
              </a:spcBef>
              <a:spcAft>
                <a:spcPts val="600"/>
              </a:spcAft>
            </a:pPr>
            <a:r>
              <a:rPr lang="en-US" b="1" dirty="0"/>
              <a:t>It is about about urban ecosystems – the macro scale</a:t>
            </a:r>
          </a:p>
          <a:p>
            <a:pPr lvl="1" algn="just">
              <a:lnSpc>
                <a:spcPct val="114000"/>
              </a:lnSpc>
              <a:spcBef>
                <a:spcPts val="0"/>
              </a:spcBef>
              <a:spcAft>
                <a:spcPts val="600"/>
              </a:spcAft>
            </a:pPr>
            <a:r>
              <a:rPr lang="en-US" b="1" dirty="0"/>
              <a:t>More than punctual projects, the importance is given to governance, that is how micro-</a:t>
            </a:r>
            <a:r>
              <a:rPr lang="en-US" b="1" dirty="0" err="1"/>
              <a:t>meso</a:t>
            </a:r>
            <a:r>
              <a:rPr lang="en-US" b="1" dirty="0"/>
              <a:t> and macro are interrelated. </a:t>
            </a:r>
          </a:p>
          <a:p>
            <a:pPr lvl="1" algn="just">
              <a:lnSpc>
                <a:spcPct val="114000"/>
              </a:lnSpc>
              <a:spcBef>
                <a:spcPts val="0"/>
              </a:spcBef>
              <a:spcAft>
                <a:spcPts val="600"/>
              </a:spcAft>
            </a:pPr>
            <a:r>
              <a:rPr lang="en-US" b="1" dirty="0"/>
              <a:t>To reach the micro awareness raising is needed, as well as acting on the level of commons;</a:t>
            </a:r>
          </a:p>
          <a:p>
            <a:pPr lvl="1" algn="just">
              <a:lnSpc>
                <a:spcPct val="114000"/>
              </a:lnSpc>
              <a:spcBef>
                <a:spcPts val="0"/>
              </a:spcBef>
              <a:spcAft>
                <a:spcPts val="600"/>
              </a:spcAft>
            </a:pPr>
            <a:r>
              <a:rPr lang="en-US" b="1" dirty="0"/>
              <a:t>To reach the </a:t>
            </a:r>
            <a:r>
              <a:rPr lang="en-US" b="1" dirty="0" err="1"/>
              <a:t>meso</a:t>
            </a:r>
            <a:r>
              <a:rPr lang="en-US" b="1" dirty="0"/>
              <a:t> awareness raising should be merged to training, given that professionals themselves do not promote the “right thing”;</a:t>
            </a:r>
          </a:p>
          <a:p>
            <a:pPr lvl="1" algn="just">
              <a:lnSpc>
                <a:spcPct val="114000"/>
              </a:lnSpc>
              <a:spcBef>
                <a:spcPts val="0"/>
              </a:spcBef>
              <a:spcAft>
                <a:spcPts val="600"/>
              </a:spcAft>
            </a:pPr>
            <a:r>
              <a:rPr lang="en-US" b="1" dirty="0"/>
              <a:t>To reach the macro, courageous policies should be put in place, recognizing the primary role of culture and nature in the citizens well-being</a:t>
            </a:r>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spTree>
    <p:extLst>
      <p:ext uri="{BB962C8B-B14F-4D97-AF65-F5344CB8AC3E}">
        <p14:creationId xmlns:p14="http://schemas.microsoft.com/office/powerpoint/2010/main" val="3331986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22</a:t>
            </a:fld>
            <a:endParaRPr lang="it-IT" dirty="0"/>
          </a:p>
        </p:txBody>
      </p:sp>
      <p:sp>
        <p:nvSpPr>
          <p:cNvPr id="4" name="Segnaposto testo 3"/>
          <p:cNvSpPr>
            <a:spLocks noGrp="1"/>
          </p:cNvSpPr>
          <p:nvPr>
            <p:ph type="body" sz="quarter" idx="16"/>
          </p:nvPr>
        </p:nvSpPr>
        <p:spPr/>
        <p:txBody>
          <a:bodyPr/>
          <a:lstStyle/>
          <a:p>
            <a:r>
              <a:rPr lang="it-IT" dirty="0" err="1"/>
              <a:t>Few</a:t>
            </a:r>
            <a:r>
              <a:rPr lang="it-IT" dirty="0"/>
              <a:t> </a:t>
            </a:r>
            <a:r>
              <a:rPr lang="it-IT" dirty="0" err="1"/>
              <a:t>References</a:t>
            </a:r>
            <a:endParaRPr lang="it-IT" dirty="0"/>
          </a:p>
        </p:txBody>
      </p:sp>
      <p:sp>
        <p:nvSpPr>
          <p:cNvPr id="9" name="Rectangle 8">
            <a:extLst>
              <a:ext uri="{FF2B5EF4-FFF2-40B4-BE49-F238E27FC236}">
                <a16:creationId xmlns:a16="http://schemas.microsoft.com/office/drawing/2014/main" id="{9A579137-C0AA-7E4F-9DB7-8C45486FBB04}"/>
              </a:ext>
            </a:extLst>
          </p:cNvPr>
          <p:cNvSpPr/>
          <p:nvPr/>
        </p:nvSpPr>
        <p:spPr>
          <a:xfrm>
            <a:off x="569843" y="1351508"/>
            <a:ext cx="10680700" cy="4154984"/>
          </a:xfrm>
          <a:prstGeom prst="rect">
            <a:avLst/>
          </a:prstGeom>
        </p:spPr>
        <p:txBody>
          <a:bodyPr wrap="square">
            <a:spAutoFit/>
          </a:bodyPr>
          <a:lstStyle/>
          <a:p>
            <a:pPr lvl="0">
              <a:spcBef>
                <a:spcPct val="0"/>
              </a:spcBef>
              <a:buFont typeface="Arial" pitchFamily="34" charset="0"/>
              <a:buChar char="•"/>
              <a:defRPr/>
            </a:pPr>
            <a:r>
              <a:rPr lang="en-GB" sz="2400" dirty="0">
                <a:solidFill>
                  <a:schemeClr val="bg2">
                    <a:lumMod val="50000"/>
                  </a:schemeClr>
                </a:solidFill>
                <a:latin typeface="Arial" panose="020B0604020202020204" pitchFamily="34" charset="0"/>
                <a:cs typeface="Arial" panose="020B0604020202020204" pitchFamily="34" charset="0"/>
              </a:rPr>
              <a:t>Acri M., </a:t>
            </a:r>
            <a:r>
              <a:rPr lang="en-GB" sz="2400" dirty="0" err="1">
                <a:solidFill>
                  <a:schemeClr val="bg2">
                    <a:lumMod val="50000"/>
                  </a:schemeClr>
                </a:solidFill>
                <a:latin typeface="Arial" panose="020B0604020202020204" pitchFamily="34" charset="0"/>
                <a:cs typeface="Arial" panose="020B0604020202020204" pitchFamily="34" charset="0"/>
              </a:rPr>
              <a:t>Dobricic</a:t>
            </a:r>
            <a:r>
              <a:rPr lang="en-GB" sz="2400" dirty="0">
                <a:solidFill>
                  <a:schemeClr val="bg2">
                    <a:lumMod val="50000"/>
                  </a:schemeClr>
                </a:solidFill>
                <a:latin typeface="Arial" panose="020B0604020202020204" pitchFamily="34" charset="0"/>
                <a:cs typeface="Arial" panose="020B0604020202020204" pitchFamily="34" charset="0"/>
              </a:rPr>
              <a:t> S. (edited by),  </a:t>
            </a:r>
            <a:r>
              <a:rPr lang="en-GB" sz="2400" i="1" dirty="0">
                <a:solidFill>
                  <a:schemeClr val="bg2">
                    <a:lumMod val="50000"/>
                  </a:schemeClr>
                </a:solidFill>
                <a:latin typeface="Arial" panose="020B0604020202020204" pitchFamily="34" charset="0"/>
                <a:cs typeface="Arial" panose="020B0604020202020204" pitchFamily="34" charset="0"/>
              </a:rPr>
              <a:t>Creative Cities: Which (Historic) Urban Landscape?</a:t>
            </a:r>
            <a:r>
              <a:rPr lang="en-GB" sz="2400" dirty="0">
                <a:solidFill>
                  <a:schemeClr val="bg2">
                    <a:lumMod val="50000"/>
                  </a:schemeClr>
                </a:solidFill>
                <a:latin typeface="Arial" panose="020B0604020202020204" pitchFamily="34" charset="0"/>
                <a:cs typeface="Arial" panose="020B0604020202020204" pitchFamily="34" charset="0"/>
              </a:rPr>
              <a:t>, Mimesis, Milan, 2017</a:t>
            </a:r>
          </a:p>
          <a:p>
            <a:pPr lvl="0">
              <a:spcBef>
                <a:spcPct val="0"/>
              </a:spcBef>
              <a:buFont typeface="Arial" pitchFamily="34" charset="0"/>
              <a:buChar char="•"/>
              <a:defRPr/>
            </a:pPr>
            <a:r>
              <a:rPr lang="en-GB" sz="2400" dirty="0">
                <a:solidFill>
                  <a:schemeClr val="bg2">
                    <a:lumMod val="50000"/>
                  </a:schemeClr>
                </a:solidFill>
                <a:latin typeface="Arial" panose="020B0604020202020204" pitchFamily="34" charset="0"/>
                <a:cs typeface="Arial" panose="020B0604020202020204" pitchFamily="34" charset="0"/>
              </a:rPr>
              <a:t>Hayden D., </a:t>
            </a:r>
            <a:r>
              <a:rPr lang="en-GB" sz="2400" i="1" dirty="0">
                <a:solidFill>
                  <a:schemeClr val="bg2">
                    <a:lumMod val="50000"/>
                  </a:schemeClr>
                </a:solidFill>
                <a:latin typeface="Arial" panose="020B0604020202020204" pitchFamily="34" charset="0"/>
                <a:cs typeface="Arial" panose="020B0604020202020204" pitchFamily="34" charset="0"/>
              </a:rPr>
              <a:t>The Power of Place - Urban Landscapes as Public History, </a:t>
            </a:r>
            <a:r>
              <a:rPr lang="en-GB" sz="2400" dirty="0">
                <a:solidFill>
                  <a:schemeClr val="bg2">
                    <a:lumMod val="50000"/>
                  </a:schemeClr>
                </a:solidFill>
                <a:latin typeface="Arial" panose="020B0604020202020204" pitchFamily="34" charset="0"/>
                <a:cs typeface="Arial" panose="020B0604020202020204" pitchFamily="34" charset="0"/>
              </a:rPr>
              <a:t>MIT, Cambridge (MA) and London,1997</a:t>
            </a:r>
            <a:r>
              <a:rPr lang="en-GB" sz="2400" i="1" dirty="0">
                <a:solidFill>
                  <a:schemeClr val="bg2">
                    <a:lumMod val="50000"/>
                  </a:schemeClr>
                </a:solidFill>
                <a:latin typeface="Arial" panose="020B0604020202020204" pitchFamily="34" charset="0"/>
                <a:cs typeface="Arial" panose="020B0604020202020204" pitchFamily="34" charset="0"/>
              </a:rPr>
              <a:t> </a:t>
            </a:r>
          </a:p>
          <a:p>
            <a:pPr lvl="0">
              <a:spcBef>
                <a:spcPct val="0"/>
              </a:spcBef>
              <a:buFont typeface="Arial" pitchFamily="34" charset="0"/>
              <a:buChar char="•"/>
              <a:defRPr/>
            </a:pPr>
            <a:r>
              <a:rPr lang="en-GB" sz="2400" dirty="0">
                <a:solidFill>
                  <a:schemeClr val="bg2">
                    <a:lumMod val="50000"/>
                  </a:schemeClr>
                </a:solidFill>
                <a:latin typeface="Arial" panose="020B0604020202020204" pitchFamily="34" charset="0"/>
                <a:cs typeface="Arial" panose="020B0604020202020204" pitchFamily="34" charset="0"/>
              </a:rPr>
              <a:t>Norberg-Schultz C., </a:t>
            </a:r>
            <a:r>
              <a:rPr lang="en-GB" sz="2400" i="1" dirty="0">
                <a:solidFill>
                  <a:schemeClr val="bg2">
                    <a:lumMod val="50000"/>
                  </a:schemeClr>
                </a:solidFill>
                <a:latin typeface="Arial" panose="020B0604020202020204" pitchFamily="34" charset="0"/>
                <a:cs typeface="Arial" panose="020B0604020202020204" pitchFamily="34" charset="0"/>
              </a:rPr>
              <a:t>Genius Loci: Towards a Phenomenology of Architecture, </a:t>
            </a:r>
            <a:r>
              <a:rPr lang="en-GB" sz="2400" dirty="0">
                <a:solidFill>
                  <a:schemeClr val="bg2">
                    <a:lumMod val="50000"/>
                  </a:schemeClr>
                </a:solidFill>
                <a:latin typeface="Arial" panose="020B0604020202020204" pitchFamily="34" charset="0"/>
                <a:cs typeface="Arial" panose="020B0604020202020204" pitchFamily="34" charset="0"/>
              </a:rPr>
              <a:t>Rizzoli, New York, 1979</a:t>
            </a:r>
          </a:p>
          <a:p>
            <a:pPr lvl="0">
              <a:spcBef>
                <a:spcPct val="0"/>
              </a:spcBef>
              <a:buFont typeface="Arial" pitchFamily="34" charset="0"/>
              <a:buChar char="•"/>
              <a:defRPr/>
            </a:pPr>
            <a:r>
              <a:rPr lang="en-GB" sz="2400" dirty="0">
                <a:solidFill>
                  <a:schemeClr val="bg2">
                    <a:lumMod val="50000"/>
                  </a:schemeClr>
                </a:solidFill>
                <a:latin typeface="Arial" panose="020B0604020202020204" pitchFamily="34" charset="0"/>
                <a:cs typeface="Arial" panose="020B0604020202020204" pitchFamily="34" charset="0"/>
              </a:rPr>
              <a:t>Ostrom E., </a:t>
            </a:r>
            <a:r>
              <a:rPr lang="en-US" sz="2400" dirty="0">
                <a:solidFill>
                  <a:schemeClr val="bg2">
                    <a:lumMod val="50000"/>
                  </a:schemeClr>
                </a:solidFill>
                <a:latin typeface="Arial" panose="020B0604020202020204" pitchFamily="34" charset="0"/>
                <a:cs typeface="Arial" panose="020B0604020202020204" pitchFamily="34" charset="0"/>
              </a:rPr>
              <a:t>Gardner R., Walker J., (edited by), </a:t>
            </a:r>
            <a:r>
              <a:rPr lang="en-US" sz="2400" i="1" dirty="0">
                <a:solidFill>
                  <a:schemeClr val="bg2">
                    <a:lumMod val="50000"/>
                  </a:schemeClr>
                </a:solidFill>
                <a:latin typeface="Arial" panose="020B0604020202020204" pitchFamily="34" charset="0"/>
                <a:cs typeface="Arial" panose="020B0604020202020204" pitchFamily="34" charset="0"/>
              </a:rPr>
              <a:t>Rules, Games, and Common Pool Resources</a:t>
            </a:r>
            <a:r>
              <a:rPr lang="en-US" sz="2400" dirty="0">
                <a:solidFill>
                  <a:schemeClr val="bg2">
                    <a:lumMod val="50000"/>
                  </a:schemeClr>
                </a:solidFill>
                <a:latin typeface="Arial" panose="020B0604020202020204" pitchFamily="34" charset="0"/>
                <a:cs typeface="Arial" panose="020B0604020202020204" pitchFamily="34" charset="0"/>
              </a:rPr>
              <a:t>, Ann Arbor, University of Michigan Press, 1994</a:t>
            </a:r>
            <a:endParaRPr lang="en-GB" sz="2400" dirty="0">
              <a:solidFill>
                <a:schemeClr val="bg2">
                  <a:lumMod val="50000"/>
                </a:schemeClr>
              </a:solidFill>
              <a:latin typeface="Arial" panose="020B0604020202020204" pitchFamily="34" charset="0"/>
              <a:cs typeface="Arial" panose="020B0604020202020204" pitchFamily="34" charset="0"/>
            </a:endParaRPr>
          </a:p>
          <a:p>
            <a:pPr lvl="0">
              <a:spcBef>
                <a:spcPct val="0"/>
              </a:spcBef>
              <a:buFont typeface="Arial" pitchFamily="34" charset="0"/>
              <a:buChar char="•"/>
              <a:defRPr/>
            </a:pPr>
            <a:r>
              <a:rPr lang="en-GB" sz="2400" dirty="0">
                <a:solidFill>
                  <a:schemeClr val="bg2">
                    <a:lumMod val="50000"/>
                  </a:schemeClr>
                </a:solidFill>
                <a:latin typeface="Arial" panose="020B0604020202020204" pitchFamily="34" charset="0"/>
                <a:cs typeface="Arial" panose="020B0604020202020204" pitchFamily="34" charset="0"/>
              </a:rPr>
              <a:t>Stanley Price N., King J., </a:t>
            </a:r>
            <a:r>
              <a:rPr lang="en-GB" sz="2400" i="1" dirty="0">
                <a:solidFill>
                  <a:schemeClr val="bg2">
                    <a:lumMod val="50000"/>
                  </a:schemeClr>
                </a:solidFill>
                <a:latin typeface="Arial" panose="020B0604020202020204" pitchFamily="34" charset="0"/>
                <a:cs typeface="Arial" panose="020B0604020202020204" pitchFamily="34" charset="0"/>
              </a:rPr>
              <a:t>Conserving the Authentic – Essays in Honour of Jukka </a:t>
            </a:r>
            <a:r>
              <a:rPr lang="en-GB" sz="2400" i="1" dirty="0" err="1">
                <a:solidFill>
                  <a:schemeClr val="bg2">
                    <a:lumMod val="50000"/>
                  </a:schemeClr>
                </a:solidFill>
                <a:latin typeface="Arial" panose="020B0604020202020204" pitchFamily="34" charset="0"/>
                <a:cs typeface="Arial" panose="020B0604020202020204" pitchFamily="34" charset="0"/>
              </a:rPr>
              <a:t>Jokilehto</a:t>
            </a:r>
            <a:r>
              <a:rPr lang="en-GB" sz="2400" dirty="0">
                <a:solidFill>
                  <a:schemeClr val="bg2">
                    <a:lumMod val="50000"/>
                  </a:schemeClr>
                </a:solidFill>
                <a:latin typeface="Arial" panose="020B0604020202020204" pitchFamily="34" charset="0"/>
                <a:cs typeface="Arial" panose="020B0604020202020204" pitchFamily="34" charset="0"/>
              </a:rPr>
              <a:t>, ICCROM Conservation Studies, Rome, 2009</a:t>
            </a:r>
          </a:p>
          <a:p>
            <a:pPr lvl="0">
              <a:spcBef>
                <a:spcPct val="0"/>
              </a:spcBef>
              <a:buFont typeface="Arial" pitchFamily="34" charset="0"/>
              <a:buChar char="•"/>
              <a:defRPr/>
            </a:pPr>
            <a:r>
              <a:rPr lang="en-GB" sz="2400" dirty="0" err="1">
                <a:solidFill>
                  <a:schemeClr val="bg2">
                    <a:lumMod val="50000"/>
                  </a:schemeClr>
                </a:solidFill>
                <a:latin typeface="Arial" panose="020B0604020202020204" pitchFamily="34" charset="0"/>
                <a:cs typeface="Arial" panose="020B0604020202020204" pitchFamily="34" charset="0"/>
              </a:rPr>
              <a:t>Zumthor</a:t>
            </a:r>
            <a:r>
              <a:rPr lang="en-GB" sz="2400" dirty="0">
                <a:solidFill>
                  <a:schemeClr val="bg2">
                    <a:lumMod val="50000"/>
                  </a:schemeClr>
                </a:solidFill>
                <a:latin typeface="Arial" panose="020B0604020202020204" pitchFamily="34" charset="0"/>
                <a:cs typeface="Arial" panose="020B0604020202020204" pitchFamily="34" charset="0"/>
              </a:rPr>
              <a:t> P.,  </a:t>
            </a:r>
            <a:r>
              <a:rPr lang="en-GB" sz="2400" i="1" dirty="0">
                <a:solidFill>
                  <a:schemeClr val="bg2">
                    <a:lumMod val="50000"/>
                  </a:schemeClr>
                </a:solidFill>
                <a:latin typeface="Arial" panose="020B0604020202020204" pitchFamily="34" charset="0"/>
                <a:cs typeface="Arial" panose="020B0604020202020204" pitchFamily="34" charset="0"/>
              </a:rPr>
              <a:t>Atmospheres, </a:t>
            </a:r>
            <a:r>
              <a:rPr lang="en-GB" sz="2400" dirty="0" err="1">
                <a:solidFill>
                  <a:schemeClr val="bg2">
                    <a:lumMod val="50000"/>
                  </a:schemeClr>
                </a:solidFill>
                <a:latin typeface="Arial" panose="020B0604020202020204" pitchFamily="34" charset="0"/>
                <a:cs typeface="Arial" panose="020B0604020202020204" pitchFamily="34" charset="0"/>
              </a:rPr>
              <a:t>Birkhauser</a:t>
            </a:r>
            <a:r>
              <a:rPr lang="en-GB" sz="2400" dirty="0">
                <a:solidFill>
                  <a:schemeClr val="bg2">
                    <a:lumMod val="50000"/>
                  </a:schemeClr>
                </a:solidFill>
                <a:latin typeface="Arial" panose="020B0604020202020204" pitchFamily="34" charset="0"/>
                <a:cs typeface="Arial" panose="020B0604020202020204" pitchFamily="34" charset="0"/>
              </a:rPr>
              <a:t>, Basel, 2006</a:t>
            </a:r>
          </a:p>
        </p:txBody>
      </p:sp>
    </p:spTree>
    <p:extLst>
      <p:ext uri="{BB962C8B-B14F-4D97-AF65-F5344CB8AC3E}">
        <p14:creationId xmlns:p14="http://schemas.microsoft.com/office/powerpoint/2010/main" val="279332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03039-607B-E94F-86D3-A161279C99C4}"/>
              </a:ext>
            </a:extLst>
          </p:cNvPr>
          <p:cNvSpPr txBox="1"/>
          <p:nvPr/>
        </p:nvSpPr>
        <p:spPr>
          <a:xfrm>
            <a:off x="2879387" y="2616740"/>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6" name="Title 5">
            <a:extLst>
              <a:ext uri="{FF2B5EF4-FFF2-40B4-BE49-F238E27FC236}">
                <a16:creationId xmlns:a16="http://schemas.microsoft.com/office/drawing/2014/main" id="{EC54F249-80FE-D84B-AB63-D28AF01A90D8}"/>
              </a:ext>
            </a:extLst>
          </p:cNvPr>
          <p:cNvSpPr>
            <a:spLocks noGrp="1"/>
          </p:cNvSpPr>
          <p:nvPr>
            <p:ph type="title"/>
          </p:nvPr>
        </p:nvSpPr>
        <p:spPr/>
        <p:txBody>
          <a:bodyPr/>
          <a:lstStyle/>
          <a:p>
            <a:r>
              <a:rPr lang="en-US" dirty="0"/>
              <a:t>Marco Acri</a:t>
            </a:r>
            <a:br>
              <a:rPr lang="en-US" dirty="0"/>
            </a:br>
            <a:r>
              <a:rPr lang="en-US" dirty="0"/>
              <a:t>University of Nova Gorica</a:t>
            </a:r>
            <a:br>
              <a:rPr lang="en-US" dirty="0"/>
            </a:br>
            <a:r>
              <a:rPr lang="en-US" dirty="0"/>
              <a:t>CLIC Project</a:t>
            </a:r>
          </a:p>
        </p:txBody>
      </p:sp>
      <p:sp>
        <p:nvSpPr>
          <p:cNvPr id="7" name="TextBox 6">
            <a:extLst>
              <a:ext uri="{FF2B5EF4-FFF2-40B4-BE49-F238E27FC236}">
                <a16:creationId xmlns:a16="http://schemas.microsoft.com/office/drawing/2014/main" id="{F60D67AA-72FD-4642-956C-9D986067D84B}"/>
              </a:ext>
            </a:extLst>
          </p:cNvPr>
          <p:cNvSpPr txBox="1"/>
          <p:nvPr/>
        </p:nvSpPr>
        <p:spPr>
          <a:xfrm>
            <a:off x="10986052" y="3313043"/>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8" name="TextBox 7">
            <a:extLst>
              <a:ext uri="{FF2B5EF4-FFF2-40B4-BE49-F238E27FC236}">
                <a16:creationId xmlns:a16="http://schemas.microsoft.com/office/drawing/2014/main" id="{AF9F4064-14ED-9B4E-B1D3-405D2B8652EB}"/>
              </a:ext>
            </a:extLst>
          </p:cNvPr>
          <p:cNvSpPr txBox="1"/>
          <p:nvPr/>
        </p:nvSpPr>
        <p:spPr>
          <a:xfrm>
            <a:off x="9925878" y="3339548"/>
            <a:ext cx="0" cy="0"/>
          </a:xfrm>
          <a:prstGeom prst="rect">
            <a:avLst/>
          </a:prstGeom>
        </p:spPr>
        <p:txBody>
          <a:bodyPr vert="horz" wrap="none" lIns="91440" tIns="45720" rIns="91440" bIns="45720" rtlCol="0" anchor="b">
            <a:normAutofit fontScale="25000" lnSpcReduction="20000"/>
          </a:bodyPr>
          <a:lstStyle/>
          <a:p>
            <a:pPr algn="l"/>
            <a:endParaRPr lang="en-US" sz="3100" b="1" kern="1200" cap="small" dirty="0">
              <a:solidFill>
                <a:srgbClr val="F07E40"/>
              </a:solidFill>
              <a:latin typeface="+mn-lt"/>
              <a:cs typeface="Helvetica" charset="0"/>
            </a:endParaRPr>
          </a:p>
        </p:txBody>
      </p:sp>
      <p:sp>
        <p:nvSpPr>
          <p:cNvPr id="17" name="Picture Placeholder 16">
            <a:extLst>
              <a:ext uri="{FF2B5EF4-FFF2-40B4-BE49-F238E27FC236}">
                <a16:creationId xmlns:a16="http://schemas.microsoft.com/office/drawing/2014/main" id="{41BD8C7A-EF3E-D847-94CE-740554A54501}"/>
              </a:ext>
            </a:extLst>
          </p:cNvPr>
          <p:cNvSpPr>
            <a:spLocks noGrp="1"/>
          </p:cNvSpPr>
          <p:nvPr>
            <p:ph type="pic" sz="quarter" idx="14"/>
          </p:nvPr>
        </p:nvSpPr>
        <p:spPr/>
      </p:sp>
      <p:sp>
        <p:nvSpPr>
          <p:cNvPr id="20" name="Rectangle 19">
            <a:extLst>
              <a:ext uri="{FF2B5EF4-FFF2-40B4-BE49-F238E27FC236}">
                <a16:creationId xmlns:a16="http://schemas.microsoft.com/office/drawing/2014/main" id="{D154B3FE-62CF-4943-8755-C91ED233BEB8}"/>
              </a:ext>
            </a:extLst>
          </p:cNvPr>
          <p:cNvSpPr/>
          <p:nvPr/>
        </p:nvSpPr>
        <p:spPr>
          <a:xfrm>
            <a:off x="4916557" y="6152952"/>
            <a:ext cx="7275442" cy="646331"/>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ANNUAL STS Conference, GRAZ 2019</a:t>
            </a:r>
          </a:p>
          <a:p>
            <a:r>
              <a:rPr lang="en-US" sz="1600" dirty="0">
                <a:solidFill>
                  <a:srgbClr val="FF0000"/>
                </a:solidFill>
                <a:latin typeface="Arial" panose="020B0604020202020204" pitchFamily="34" charset="0"/>
                <a:cs typeface="Arial" panose="020B0604020202020204" pitchFamily="34" charset="0"/>
              </a:rPr>
              <a:t>S18: Is the circular economy able to transform the built environment in cities?</a:t>
            </a:r>
            <a:endParaRPr lang="en-US" sz="1600" dirty="0">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33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064568" y="3240645"/>
            <a:ext cx="6609768" cy="2031325"/>
          </a:xfrm>
        </p:spPr>
        <p:txBody>
          <a:bodyPr/>
          <a:lstStyle/>
          <a:p>
            <a:r>
              <a:rPr lang="en-GB" dirty="0"/>
              <a:t>The traditional vs contemporary building techniques (in the linear economy): The Historic building site: Materials, technologies, skills. The issue of maintenance</a:t>
            </a:r>
            <a:endParaRPr lang="it-IT" dirty="0"/>
          </a:p>
        </p:txBody>
      </p:sp>
    </p:spTree>
    <p:extLst>
      <p:ext uri="{BB962C8B-B14F-4D97-AF65-F5344CB8AC3E}">
        <p14:creationId xmlns:p14="http://schemas.microsoft.com/office/powerpoint/2010/main" val="326513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4</a:t>
            </a:fld>
            <a:endParaRPr lang="it-IT" dirty="0"/>
          </a:p>
        </p:txBody>
      </p:sp>
      <p:sp>
        <p:nvSpPr>
          <p:cNvPr id="4" name="Segnaposto testo 3"/>
          <p:cNvSpPr>
            <a:spLocks noGrp="1"/>
          </p:cNvSpPr>
          <p:nvPr>
            <p:ph type="body" sz="quarter" idx="16"/>
          </p:nvPr>
        </p:nvSpPr>
        <p:spPr/>
        <p:txBody>
          <a:bodyPr/>
          <a:lstStyle/>
          <a:p>
            <a:r>
              <a:rPr lang="en-GB" dirty="0"/>
              <a:t>The Traditional techniques, as developed until the 19</a:t>
            </a:r>
            <a:r>
              <a:rPr lang="en-GB" baseline="30000" dirty="0"/>
              <a:t>th</a:t>
            </a:r>
            <a:r>
              <a:rPr lang="en-GB" dirty="0"/>
              <a:t> century</a:t>
            </a:r>
          </a:p>
        </p:txBody>
      </p:sp>
      <p:sp>
        <p:nvSpPr>
          <p:cNvPr id="7" name="Segnaposto contenuto 1"/>
          <p:cNvSpPr>
            <a:spLocks noGrp="1"/>
          </p:cNvSpPr>
          <p:nvPr>
            <p:ph sz="half" idx="12"/>
          </p:nvPr>
        </p:nvSpPr>
        <p:spPr>
          <a:xfrm>
            <a:off x="371475" y="941578"/>
            <a:ext cx="11412538" cy="5158009"/>
          </a:xfrm>
          <a:ln>
            <a:solidFill>
              <a:srgbClr val="FF8038"/>
            </a:solidFill>
          </a:ln>
        </p:spPr>
        <p:txBody>
          <a:bodyPr/>
          <a:lstStyle/>
          <a:p>
            <a:pPr marL="0" indent="0" algn="just">
              <a:lnSpc>
                <a:spcPct val="114000"/>
              </a:lnSpc>
              <a:spcBef>
                <a:spcPts val="0"/>
              </a:spcBef>
              <a:spcAft>
                <a:spcPts val="600"/>
              </a:spcAft>
              <a:buNone/>
            </a:pPr>
            <a:endParaRPr lang="sl-SI" b="1" dirty="0"/>
          </a:p>
          <a:p>
            <a:pPr marL="0" indent="0" algn="just">
              <a:lnSpc>
                <a:spcPct val="114000"/>
              </a:lnSpc>
              <a:spcBef>
                <a:spcPts val="0"/>
              </a:spcBef>
              <a:spcAft>
                <a:spcPts val="600"/>
              </a:spcAft>
              <a:buNone/>
            </a:pPr>
            <a:endParaRPr lang="it-IT" dirty="0"/>
          </a:p>
        </p:txBody>
      </p:sp>
      <p:pic>
        <p:nvPicPr>
          <p:cNvPr id="13" name="Picture 12">
            <a:extLst>
              <a:ext uri="{FF2B5EF4-FFF2-40B4-BE49-F238E27FC236}">
                <a16:creationId xmlns:a16="http://schemas.microsoft.com/office/drawing/2014/main" id="{967EBF4E-DAE2-8647-BBA7-36FBF77ADE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104" y="1001866"/>
            <a:ext cx="2758929" cy="2396782"/>
          </a:xfrm>
          <a:prstGeom prst="rect">
            <a:avLst/>
          </a:prstGeom>
        </p:spPr>
      </p:pic>
      <p:pic>
        <p:nvPicPr>
          <p:cNvPr id="14" name="Picture 13">
            <a:extLst>
              <a:ext uri="{FF2B5EF4-FFF2-40B4-BE49-F238E27FC236}">
                <a16:creationId xmlns:a16="http://schemas.microsoft.com/office/drawing/2014/main" id="{32E097A7-1208-CF4B-8754-7EA726FA67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7769" y="989045"/>
            <a:ext cx="2718409" cy="2436140"/>
          </a:xfrm>
          <a:prstGeom prst="rect">
            <a:avLst/>
          </a:prstGeom>
        </p:spPr>
      </p:pic>
      <p:pic>
        <p:nvPicPr>
          <p:cNvPr id="1028" name="Picture 4" descr="Immagine correlata">
            <a:extLst>
              <a:ext uri="{FF2B5EF4-FFF2-40B4-BE49-F238E27FC236}">
                <a16:creationId xmlns:a16="http://schemas.microsoft.com/office/drawing/2014/main" id="{612B0AA9-F63C-D247-881A-5C75C2E2C99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092156" y="989044"/>
            <a:ext cx="2557325" cy="240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7BA2FED-9353-0B42-9A61-AD86F90C8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4105" y="3563995"/>
            <a:ext cx="3585187" cy="2396782"/>
          </a:xfrm>
          <a:prstGeom prst="rect">
            <a:avLst/>
          </a:prstGeom>
        </p:spPr>
      </p:pic>
      <p:pic>
        <p:nvPicPr>
          <p:cNvPr id="8" name="Picture 7">
            <a:extLst>
              <a:ext uri="{FF2B5EF4-FFF2-40B4-BE49-F238E27FC236}">
                <a16:creationId xmlns:a16="http://schemas.microsoft.com/office/drawing/2014/main" id="{A3128BDB-DBD9-0A4B-8037-4962ED8223A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62165" y="3573636"/>
            <a:ext cx="2380847" cy="2396783"/>
          </a:xfrm>
          <a:prstGeom prst="rect">
            <a:avLst/>
          </a:prstGeom>
        </p:spPr>
      </p:pic>
      <p:pic>
        <p:nvPicPr>
          <p:cNvPr id="12" name="Picture 11">
            <a:extLst>
              <a:ext uri="{FF2B5EF4-FFF2-40B4-BE49-F238E27FC236}">
                <a16:creationId xmlns:a16="http://schemas.microsoft.com/office/drawing/2014/main" id="{EEAD7227-1D67-E447-A9C6-AE0756C8C30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90915" y="989045"/>
            <a:ext cx="2606504" cy="2409603"/>
          </a:xfrm>
          <a:prstGeom prst="rect">
            <a:avLst/>
          </a:prstGeom>
        </p:spPr>
      </p:pic>
      <p:pic>
        <p:nvPicPr>
          <p:cNvPr id="16" name="Picture 15">
            <a:extLst>
              <a:ext uri="{FF2B5EF4-FFF2-40B4-BE49-F238E27FC236}">
                <a16:creationId xmlns:a16="http://schemas.microsoft.com/office/drawing/2014/main" id="{3259DF5A-1668-0948-8532-F1E121B8392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64209" y="3563995"/>
            <a:ext cx="1978700" cy="2414971"/>
          </a:xfrm>
          <a:prstGeom prst="rect">
            <a:avLst/>
          </a:prstGeom>
        </p:spPr>
      </p:pic>
      <p:pic>
        <p:nvPicPr>
          <p:cNvPr id="20" name="Picture 19">
            <a:extLst>
              <a:ext uri="{FF2B5EF4-FFF2-40B4-BE49-F238E27FC236}">
                <a16:creationId xmlns:a16="http://schemas.microsoft.com/office/drawing/2014/main" id="{E1EED8A2-4A2D-BF4F-AEBA-CAC08A2C6C5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264107" y="3573636"/>
            <a:ext cx="2385374" cy="2396782"/>
          </a:xfrm>
          <a:prstGeom prst="rect">
            <a:avLst/>
          </a:prstGeom>
        </p:spPr>
      </p:pic>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233D506E-14A2-8145-BF41-DFC564FF97A9}"/>
                  </a:ext>
                </a:extLst>
              </p14:cNvPr>
              <p14:cNvContentPartPr/>
              <p14:nvPr/>
            </p14:nvContentPartPr>
            <p14:xfrm>
              <a:off x="9720264" y="1250688"/>
              <a:ext cx="869400" cy="1835280"/>
            </p14:xfrm>
          </p:contentPart>
        </mc:Choice>
        <mc:Fallback xmlns="">
          <p:pic>
            <p:nvPicPr>
              <p:cNvPr id="21" name="Ink 20">
                <a:extLst>
                  <a:ext uri="{FF2B5EF4-FFF2-40B4-BE49-F238E27FC236}">
                    <a16:creationId xmlns:a16="http://schemas.microsoft.com/office/drawing/2014/main" id="{233D506E-14A2-8145-BF41-DFC564FF97A9}"/>
                  </a:ext>
                </a:extLst>
              </p:cNvPr>
              <p:cNvPicPr/>
              <p:nvPr/>
            </p:nvPicPr>
            <p:blipFill>
              <a:blip r:embed="rId11"/>
              <a:stretch>
                <a:fillRect/>
              </a:stretch>
            </p:blipFill>
            <p:spPr>
              <a:xfrm>
                <a:off x="9684624" y="1179048"/>
                <a:ext cx="941040" cy="1978920"/>
              </a:xfrm>
              <a:prstGeom prst="rect">
                <a:avLst/>
              </a:prstGeom>
            </p:spPr>
          </p:pic>
        </mc:Fallback>
      </mc:AlternateContent>
    </p:spTree>
    <p:extLst>
      <p:ext uri="{BB962C8B-B14F-4D97-AF65-F5344CB8AC3E}">
        <p14:creationId xmlns:p14="http://schemas.microsoft.com/office/powerpoint/2010/main" val="284596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5</a:t>
            </a:fld>
            <a:endParaRPr lang="it-IT" dirty="0"/>
          </a:p>
        </p:txBody>
      </p:sp>
      <p:sp>
        <p:nvSpPr>
          <p:cNvPr id="4" name="Segnaposto testo 3"/>
          <p:cNvSpPr>
            <a:spLocks noGrp="1"/>
          </p:cNvSpPr>
          <p:nvPr>
            <p:ph type="body" sz="quarter" idx="16"/>
          </p:nvPr>
        </p:nvSpPr>
        <p:spPr/>
        <p:txBody>
          <a:bodyPr/>
          <a:lstStyle/>
          <a:p>
            <a:r>
              <a:rPr lang="en-GB" dirty="0"/>
              <a:t>The Traditional techniques, as developed until the 19</a:t>
            </a:r>
            <a:r>
              <a:rPr lang="en-GB" baseline="30000" dirty="0"/>
              <a:t>th</a:t>
            </a:r>
            <a:r>
              <a:rPr lang="en-GB" dirty="0"/>
              <a:t> century</a:t>
            </a:r>
          </a:p>
        </p:txBody>
      </p:sp>
      <p:sp>
        <p:nvSpPr>
          <p:cNvPr id="7" name="Segnaposto contenuto 1"/>
          <p:cNvSpPr>
            <a:spLocks noGrp="1"/>
          </p:cNvSpPr>
          <p:nvPr>
            <p:ph sz="half" idx="12"/>
          </p:nvPr>
        </p:nvSpPr>
        <p:spPr>
          <a:xfrm>
            <a:off x="371475" y="941578"/>
            <a:ext cx="11412538" cy="5158009"/>
          </a:xfrm>
          <a:ln>
            <a:solidFill>
              <a:srgbClr val="FF8038"/>
            </a:solidFill>
          </a:ln>
        </p:spPr>
        <p:txBody>
          <a:bodyPr/>
          <a:lstStyle/>
          <a:p>
            <a:pPr marL="0" indent="0" algn="just">
              <a:lnSpc>
                <a:spcPct val="114000"/>
              </a:lnSpc>
              <a:spcBef>
                <a:spcPts val="0"/>
              </a:spcBef>
              <a:spcAft>
                <a:spcPts val="600"/>
              </a:spcAft>
              <a:buNone/>
            </a:pPr>
            <a:endParaRPr lang="sl-SI" b="1" dirty="0"/>
          </a:p>
          <a:p>
            <a:pPr marL="0" indent="0" algn="just">
              <a:lnSpc>
                <a:spcPct val="114000"/>
              </a:lnSpc>
              <a:spcBef>
                <a:spcPts val="0"/>
              </a:spcBef>
              <a:spcAft>
                <a:spcPts val="600"/>
              </a:spcAft>
              <a:buNone/>
            </a:pPr>
            <a:endParaRPr lang="it-IT" dirty="0"/>
          </a:p>
        </p:txBody>
      </p:sp>
      <p:pic>
        <p:nvPicPr>
          <p:cNvPr id="1028" name="Picture 4" descr="Immagine correlata">
            <a:extLst>
              <a:ext uri="{FF2B5EF4-FFF2-40B4-BE49-F238E27FC236}">
                <a16:creationId xmlns:a16="http://schemas.microsoft.com/office/drawing/2014/main" id="{612B0AA9-F63C-D247-881A-5C75C2E2C99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092156" y="989044"/>
            <a:ext cx="2557325" cy="240960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67C63C0-A82F-1345-B2C2-14A543569286}"/>
                  </a:ext>
                </a:extLst>
              </p14:cNvPr>
              <p14:cNvContentPartPr/>
              <p14:nvPr/>
            </p14:nvContentPartPr>
            <p14:xfrm>
              <a:off x="9307344" y="1181568"/>
              <a:ext cx="2009880" cy="2059200"/>
            </p14:xfrm>
          </p:contentPart>
        </mc:Choice>
        <mc:Fallback xmlns="">
          <p:pic>
            <p:nvPicPr>
              <p:cNvPr id="2" name="Ink 1">
                <a:extLst>
                  <a:ext uri="{FF2B5EF4-FFF2-40B4-BE49-F238E27FC236}">
                    <a16:creationId xmlns:a16="http://schemas.microsoft.com/office/drawing/2014/main" id="{467C63C0-A82F-1345-B2C2-14A543569286}"/>
                  </a:ext>
                </a:extLst>
              </p:cNvPr>
              <p:cNvPicPr/>
              <p:nvPr/>
            </p:nvPicPr>
            <p:blipFill>
              <a:blip r:embed="rId4"/>
              <a:stretch>
                <a:fillRect/>
              </a:stretch>
            </p:blipFill>
            <p:spPr>
              <a:xfrm>
                <a:off x="9271344" y="1109928"/>
                <a:ext cx="2081520" cy="2202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23F0C57-9709-5B4F-99B4-0276E31CA43D}"/>
                  </a:ext>
                </a:extLst>
              </p14:cNvPr>
              <p14:cNvContentPartPr/>
              <p14:nvPr/>
            </p14:nvContentPartPr>
            <p14:xfrm>
              <a:off x="9338664" y="1236648"/>
              <a:ext cx="2111400" cy="2009880"/>
            </p14:xfrm>
          </p:contentPart>
        </mc:Choice>
        <mc:Fallback xmlns="">
          <p:pic>
            <p:nvPicPr>
              <p:cNvPr id="6" name="Ink 5">
                <a:extLst>
                  <a:ext uri="{FF2B5EF4-FFF2-40B4-BE49-F238E27FC236}">
                    <a16:creationId xmlns:a16="http://schemas.microsoft.com/office/drawing/2014/main" id="{623F0C57-9709-5B4F-99B4-0276E31CA43D}"/>
                  </a:ext>
                </a:extLst>
              </p:cNvPr>
              <p:cNvPicPr/>
              <p:nvPr/>
            </p:nvPicPr>
            <p:blipFill>
              <a:blip r:embed="rId6"/>
              <a:stretch>
                <a:fillRect/>
              </a:stretch>
            </p:blipFill>
            <p:spPr>
              <a:xfrm>
                <a:off x="9303024" y="1164648"/>
                <a:ext cx="2183040" cy="2153520"/>
              </a:xfrm>
              <a:prstGeom prst="rect">
                <a:avLst/>
              </a:prstGeom>
            </p:spPr>
          </p:pic>
        </mc:Fallback>
      </mc:AlternateContent>
      <p:pic>
        <p:nvPicPr>
          <p:cNvPr id="10" name="Picture 9">
            <a:extLst>
              <a:ext uri="{FF2B5EF4-FFF2-40B4-BE49-F238E27FC236}">
                <a16:creationId xmlns:a16="http://schemas.microsoft.com/office/drawing/2014/main" id="{CF131EF6-32DF-0145-9CA0-4A24D6A23F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08741" y="3545230"/>
            <a:ext cx="2447156" cy="2431081"/>
          </a:xfrm>
          <a:prstGeom prst="rect">
            <a:avLst/>
          </a:prstGeom>
        </p:spPr>
      </p:pic>
      <p:pic>
        <p:nvPicPr>
          <p:cNvPr id="15" name="Picture 14">
            <a:extLst>
              <a:ext uri="{FF2B5EF4-FFF2-40B4-BE49-F238E27FC236}">
                <a16:creationId xmlns:a16="http://schemas.microsoft.com/office/drawing/2014/main" id="{B7F224FE-2E77-EF43-AD92-E2F197CC8B4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32535" y="3563995"/>
            <a:ext cx="1848090" cy="2458293"/>
          </a:xfrm>
          <a:prstGeom prst="rect">
            <a:avLst/>
          </a:prstGeom>
        </p:spPr>
      </p:pic>
      <p:pic>
        <p:nvPicPr>
          <p:cNvPr id="18" name="Picture 17">
            <a:extLst>
              <a:ext uri="{FF2B5EF4-FFF2-40B4-BE49-F238E27FC236}">
                <a16:creationId xmlns:a16="http://schemas.microsoft.com/office/drawing/2014/main" id="{83EEFE02-4EBE-264E-962D-A3403CABE50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45941" y="3582891"/>
            <a:ext cx="2658478" cy="2436140"/>
          </a:xfrm>
          <a:prstGeom prst="rect">
            <a:avLst/>
          </a:prstGeom>
        </p:spPr>
      </p:pic>
      <p:pic>
        <p:nvPicPr>
          <p:cNvPr id="21" name="Picture 20">
            <a:extLst>
              <a:ext uri="{FF2B5EF4-FFF2-40B4-BE49-F238E27FC236}">
                <a16:creationId xmlns:a16="http://schemas.microsoft.com/office/drawing/2014/main" id="{3F0FC75D-E132-3B40-8CDD-9611755AF1F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4104" y="3582891"/>
            <a:ext cx="3486411" cy="2389140"/>
          </a:xfrm>
          <a:prstGeom prst="rect">
            <a:avLst/>
          </a:prstGeom>
        </p:spPr>
      </p:pic>
      <p:pic>
        <p:nvPicPr>
          <p:cNvPr id="23" name="Picture 22">
            <a:extLst>
              <a:ext uri="{FF2B5EF4-FFF2-40B4-BE49-F238E27FC236}">
                <a16:creationId xmlns:a16="http://schemas.microsoft.com/office/drawing/2014/main" id="{1B6A4123-5719-D64D-AC4D-24CBF113E2B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75010" y="1004286"/>
            <a:ext cx="2172795" cy="2403616"/>
          </a:xfrm>
          <a:prstGeom prst="rect">
            <a:avLst/>
          </a:prstGeom>
        </p:spPr>
      </p:pic>
      <p:pic>
        <p:nvPicPr>
          <p:cNvPr id="25" name="Picture 24">
            <a:extLst>
              <a:ext uri="{FF2B5EF4-FFF2-40B4-BE49-F238E27FC236}">
                <a16:creationId xmlns:a16="http://schemas.microsoft.com/office/drawing/2014/main" id="{CEB179B3-C90C-9846-8E81-77F078F027A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282731" y="1020763"/>
            <a:ext cx="3292581" cy="2387139"/>
          </a:xfrm>
          <a:prstGeom prst="rect">
            <a:avLst/>
          </a:prstGeom>
        </p:spPr>
      </p:pic>
      <p:pic>
        <p:nvPicPr>
          <p:cNvPr id="27" name="Immagine 4">
            <a:extLst>
              <a:ext uri="{FF2B5EF4-FFF2-40B4-BE49-F238E27FC236}">
                <a16:creationId xmlns:a16="http://schemas.microsoft.com/office/drawing/2014/main" id="{A63F1BE2-3214-444F-981B-EC273027D2BD}"/>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166" y="1020763"/>
            <a:ext cx="2615033" cy="2403617"/>
          </a:xfrm>
          <a:prstGeom prst="rect">
            <a:avLst/>
          </a:prstGeom>
        </p:spPr>
      </p:pic>
    </p:spTree>
    <p:extLst>
      <p:ext uri="{BB962C8B-B14F-4D97-AF65-F5344CB8AC3E}">
        <p14:creationId xmlns:p14="http://schemas.microsoft.com/office/powerpoint/2010/main" val="3952799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6</a:t>
            </a:fld>
            <a:endParaRPr lang="it-IT" dirty="0"/>
          </a:p>
        </p:txBody>
      </p:sp>
      <p:sp>
        <p:nvSpPr>
          <p:cNvPr id="4" name="Segnaposto testo 3"/>
          <p:cNvSpPr>
            <a:spLocks noGrp="1"/>
          </p:cNvSpPr>
          <p:nvPr>
            <p:ph type="body" sz="quarter" idx="16"/>
          </p:nvPr>
        </p:nvSpPr>
        <p:spPr/>
        <p:txBody>
          <a:bodyPr/>
          <a:lstStyle/>
          <a:p>
            <a:r>
              <a:rPr lang="en-GB" dirty="0"/>
              <a:t>The Traditional techniques, as developed until the 19</a:t>
            </a:r>
            <a:r>
              <a:rPr lang="en-GB" baseline="30000" dirty="0"/>
              <a:t>th</a:t>
            </a:r>
            <a:r>
              <a:rPr lang="en-GB" dirty="0"/>
              <a:t> century</a:t>
            </a:r>
          </a:p>
        </p:txBody>
      </p:sp>
      <p:sp>
        <p:nvSpPr>
          <p:cNvPr id="7" name="Segnaposto contenuto 1"/>
          <p:cNvSpPr>
            <a:spLocks noGrp="1"/>
          </p:cNvSpPr>
          <p:nvPr>
            <p:ph sz="half" idx="12"/>
          </p:nvPr>
        </p:nvSpPr>
        <p:spPr>
          <a:xfrm>
            <a:off x="371475" y="941578"/>
            <a:ext cx="11412538" cy="5158009"/>
          </a:xfrm>
          <a:ln>
            <a:solidFill>
              <a:srgbClr val="FF8038"/>
            </a:solidFill>
          </a:ln>
        </p:spPr>
        <p:txBody>
          <a:bodyPr/>
          <a:lstStyle/>
          <a:p>
            <a:pPr marL="0" indent="0" algn="just">
              <a:lnSpc>
                <a:spcPct val="114000"/>
              </a:lnSpc>
              <a:spcBef>
                <a:spcPts val="0"/>
              </a:spcBef>
              <a:spcAft>
                <a:spcPts val="600"/>
              </a:spcAft>
              <a:buNone/>
            </a:pPr>
            <a:endParaRPr lang="sl-SI" b="1" dirty="0"/>
          </a:p>
          <a:p>
            <a:pPr marL="0" indent="0" algn="just">
              <a:lnSpc>
                <a:spcPct val="114000"/>
              </a:lnSpc>
              <a:spcBef>
                <a:spcPts val="0"/>
              </a:spcBef>
              <a:spcAft>
                <a:spcPts val="600"/>
              </a:spcAft>
              <a:buNone/>
            </a:pPr>
            <a:endParaRPr lang="it-IT" dirty="0"/>
          </a:p>
        </p:txBody>
      </p:sp>
      <p:sp>
        <p:nvSpPr>
          <p:cNvPr id="5" name="Rectangle 4">
            <a:extLst>
              <a:ext uri="{FF2B5EF4-FFF2-40B4-BE49-F238E27FC236}">
                <a16:creationId xmlns:a16="http://schemas.microsoft.com/office/drawing/2014/main" id="{2EE74156-BE85-2C46-898C-518CC95E31C6}"/>
              </a:ext>
            </a:extLst>
          </p:cNvPr>
          <p:cNvSpPr/>
          <p:nvPr/>
        </p:nvSpPr>
        <p:spPr>
          <a:xfrm>
            <a:off x="554803" y="1068512"/>
            <a:ext cx="11110724" cy="2246769"/>
          </a:xfrm>
          <a:prstGeom prst="rect">
            <a:avLst/>
          </a:prstGeom>
        </p:spPr>
        <p:txBody>
          <a:bodyPr wrap="square">
            <a:spAutoFit/>
          </a:bodyPr>
          <a:lstStyle/>
          <a:p>
            <a:pPr lvl="0" algn="ctr">
              <a:spcBef>
                <a:spcPct val="0"/>
              </a:spcBef>
              <a:defRPr/>
            </a:pPr>
            <a:r>
              <a:rPr lang="en-GB" sz="2000" u="sng" dirty="0">
                <a:latin typeface="Arial" panose="020B0604020202020204" pitchFamily="34" charset="0"/>
                <a:cs typeface="Arial" panose="020B0604020202020204" pitchFamily="34" charset="0"/>
              </a:rPr>
              <a:t>The maintenance and restoration in historic building sites </a:t>
            </a:r>
            <a:r>
              <a:rPr lang="en-GB" sz="2000" u="sng" dirty="0" err="1">
                <a:latin typeface="Arial" panose="020B0604020202020204" pitchFamily="34" charset="0"/>
                <a:cs typeface="Arial" panose="020B0604020202020204" pitchFamily="34" charset="0"/>
              </a:rPr>
              <a:t>havae</a:t>
            </a:r>
            <a:r>
              <a:rPr lang="en-GB" sz="2000" u="sng" dirty="0">
                <a:latin typeface="Arial" panose="020B0604020202020204" pitchFamily="34" charset="0"/>
                <a:cs typeface="Arial" panose="020B0604020202020204" pitchFamily="34" charset="0"/>
              </a:rPr>
              <a:t> always be circular, for different reasons:</a:t>
            </a:r>
          </a:p>
          <a:p>
            <a:pPr marL="285750" lvl="0" indent="-285750" algn="ct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Low labour costs/manpower</a:t>
            </a:r>
          </a:p>
          <a:p>
            <a:pPr marL="285750" lvl="0" indent="-285750" algn="ct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High costs of materials</a:t>
            </a:r>
          </a:p>
          <a:p>
            <a:pPr marL="285750" lvl="0" indent="-285750" algn="ct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High costs of infrastructures and transportation modes</a:t>
            </a:r>
          </a:p>
          <a:p>
            <a:pPr marL="285750" lvl="0" indent="-285750" algn="ct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Difficult transportation modes inside and outside the building material</a:t>
            </a:r>
          </a:p>
          <a:p>
            <a:pPr marL="285750" lvl="0" indent="-285750" algn="ct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Difficulty in production of raw materials</a:t>
            </a:r>
          </a:p>
        </p:txBody>
      </p:sp>
      <p:pic>
        <p:nvPicPr>
          <p:cNvPr id="9" name="Picture 8">
            <a:extLst>
              <a:ext uri="{FF2B5EF4-FFF2-40B4-BE49-F238E27FC236}">
                <a16:creationId xmlns:a16="http://schemas.microsoft.com/office/drawing/2014/main" id="{F2FCF35C-894C-8F45-ADEB-3962EC0E5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21" y="3409813"/>
            <a:ext cx="1879957" cy="2506609"/>
          </a:xfrm>
          <a:prstGeom prst="rect">
            <a:avLst/>
          </a:prstGeom>
        </p:spPr>
      </p:pic>
      <p:pic>
        <p:nvPicPr>
          <p:cNvPr id="12" name="Picture 11">
            <a:extLst>
              <a:ext uri="{FF2B5EF4-FFF2-40B4-BE49-F238E27FC236}">
                <a16:creationId xmlns:a16="http://schemas.microsoft.com/office/drawing/2014/main" id="{B4A8FC96-52DA-6347-BB57-89B7025EA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724" y="3394748"/>
            <a:ext cx="1891256" cy="2521674"/>
          </a:xfrm>
          <a:prstGeom prst="rect">
            <a:avLst/>
          </a:prstGeom>
        </p:spPr>
      </p:pic>
      <p:pic>
        <p:nvPicPr>
          <p:cNvPr id="14" name="Picture 13">
            <a:extLst>
              <a:ext uri="{FF2B5EF4-FFF2-40B4-BE49-F238E27FC236}">
                <a16:creationId xmlns:a16="http://schemas.microsoft.com/office/drawing/2014/main" id="{E27CD63B-7DBF-E240-A007-31983BE913F1}"/>
              </a:ext>
            </a:extLst>
          </p:cNvPr>
          <p:cNvPicPr>
            <a:picLocks noChangeAspect="1"/>
          </p:cNvPicPr>
          <p:nvPr/>
        </p:nvPicPr>
        <p:blipFill rotWithShape="1">
          <a:blip r:embed="rId4">
            <a:extLst>
              <a:ext uri="{28A0092B-C50C-407E-A947-70E740481C1C}">
                <a14:useLocalDpi xmlns:a14="http://schemas.microsoft.com/office/drawing/2010/main" val="0"/>
              </a:ext>
            </a:extLst>
          </a:blip>
          <a:srcRect r="22033"/>
          <a:stretch/>
        </p:blipFill>
        <p:spPr>
          <a:xfrm>
            <a:off x="5101626" y="3384698"/>
            <a:ext cx="2633666" cy="2531724"/>
          </a:xfrm>
          <a:prstGeom prst="rect">
            <a:avLst/>
          </a:prstGeom>
        </p:spPr>
      </p:pic>
      <p:pic>
        <p:nvPicPr>
          <p:cNvPr id="17" name="Picture 16">
            <a:extLst>
              <a:ext uri="{FF2B5EF4-FFF2-40B4-BE49-F238E27FC236}">
                <a16:creationId xmlns:a16="http://schemas.microsoft.com/office/drawing/2014/main" id="{BCDF0E8A-56C3-F64D-BDB4-BFE46D6ABB27}"/>
              </a:ext>
            </a:extLst>
          </p:cNvPr>
          <p:cNvPicPr>
            <a:picLocks noChangeAspect="1"/>
          </p:cNvPicPr>
          <p:nvPr/>
        </p:nvPicPr>
        <p:blipFill rotWithShape="1">
          <a:blip r:embed="rId5">
            <a:extLst>
              <a:ext uri="{28A0092B-C50C-407E-A947-70E740481C1C}">
                <a14:useLocalDpi xmlns:a14="http://schemas.microsoft.com/office/drawing/2010/main" val="0"/>
              </a:ext>
            </a:extLst>
          </a:blip>
          <a:srcRect t="20863" r="9297"/>
          <a:stretch/>
        </p:blipFill>
        <p:spPr>
          <a:xfrm>
            <a:off x="8084351" y="3920835"/>
            <a:ext cx="3416528" cy="1995587"/>
          </a:xfrm>
          <a:prstGeom prst="rect">
            <a:avLst/>
          </a:prstGeom>
        </p:spPr>
      </p:pic>
      <p:sp>
        <p:nvSpPr>
          <p:cNvPr id="10" name="Rectangle 9">
            <a:extLst>
              <a:ext uri="{FF2B5EF4-FFF2-40B4-BE49-F238E27FC236}">
                <a16:creationId xmlns:a16="http://schemas.microsoft.com/office/drawing/2014/main" id="{EB043E2B-BE70-DD47-88F6-7AFBA428179C}"/>
              </a:ext>
            </a:extLst>
          </p:cNvPr>
          <p:cNvSpPr/>
          <p:nvPr/>
        </p:nvSpPr>
        <p:spPr>
          <a:xfrm>
            <a:off x="8018249" y="3350351"/>
            <a:ext cx="3416527" cy="430887"/>
          </a:xfrm>
          <a:prstGeom prst="rect">
            <a:avLst/>
          </a:prstGeom>
        </p:spPr>
        <p:txBody>
          <a:bodyPr wrap="square">
            <a:spAutoFit/>
          </a:bodyPr>
          <a:lstStyle/>
          <a:p>
            <a:pPr lvl="0" algn="ctr">
              <a:spcBef>
                <a:spcPct val="0"/>
              </a:spcBef>
              <a:defRPr/>
            </a:pPr>
            <a:r>
              <a:rPr lang="en-GB" sz="1100" u="sng" dirty="0">
                <a:solidFill>
                  <a:schemeClr val="tx2"/>
                </a:solidFill>
                <a:latin typeface="Arial" panose="020B0604020202020204" pitchFamily="34" charset="0"/>
                <a:cs typeface="Arial" panose="020B0604020202020204" pitchFamily="34" charset="0"/>
              </a:rPr>
              <a:t>The maintenance and Importance of creative design, also in the historic practice</a:t>
            </a:r>
            <a:endParaRPr lang="en-GB" sz="11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7260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5091072" y="4662419"/>
            <a:ext cx="6609768" cy="954107"/>
          </a:xfrm>
        </p:spPr>
        <p:txBody>
          <a:bodyPr/>
          <a:lstStyle/>
          <a:p>
            <a:pPr algn="ctr">
              <a:lnSpc>
                <a:spcPct val="100000"/>
              </a:lnSpc>
            </a:pPr>
            <a:r>
              <a:rPr lang="en-GB" dirty="0"/>
              <a:t>What about Genius Loci? Territorial or social identity? Sense of Place?</a:t>
            </a:r>
          </a:p>
        </p:txBody>
      </p:sp>
    </p:spTree>
    <p:extLst>
      <p:ext uri="{BB962C8B-B14F-4D97-AF65-F5344CB8AC3E}">
        <p14:creationId xmlns:p14="http://schemas.microsoft.com/office/powerpoint/2010/main" val="1979494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049D297B-698F-43C0-B33B-A8D7EBAFEBBF}" type="slidenum">
              <a:rPr lang="it-IT" smtClean="0"/>
              <a:pPr/>
              <a:t>8</a:t>
            </a:fld>
            <a:endParaRPr lang="it-IT" dirty="0"/>
          </a:p>
        </p:txBody>
      </p:sp>
      <p:sp>
        <p:nvSpPr>
          <p:cNvPr id="4" name="Segnaposto testo 3"/>
          <p:cNvSpPr>
            <a:spLocks noGrp="1"/>
          </p:cNvSpPr>
          <p:nvPr>
            <p:ph type="body" sz="quarter" idx="16"/>
          </p:nvPr>
        </p:nvSpPr>
        <p:spPr/>
        <p:txBody>
          <a:bodyPr/>
          <a:lstStyle/>
          <a:p>
            <a:r>
              <a:rPr lang="it-IT" dirty="0"/>
              <a:t>Genius Loci</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r>
              <a:rPr lang="en-GB" sz="2400" u="sng" dirty="0"/>
              <a:t>Genius Loci </a:t>
            </a:r>
            <a:r>
              <a:rPr lang="en-GB" sz="2400" dirty="0"/>
              <a:t>refers to the specific creative inputs that is generated by a specific territory. Historic development associated to climatic conditions create different, peculiar, place oriented human responses for adaptation.</a:t>
            </a:r>
          </a:p>
          <a:p>
            <a:pPr marL="0" lvl="0" indent="0" algn="ctr">
              <a:lnSpc>
                <a:spcPct val="100000"/>
              </a:lnSpc>
              <a:spcBef>
                <a:spcPct val="0"/>
              </a:spcBef>
              <a:buNone/>
              <a:defRPr/>
            </a:pPr>
            <a:endParaRPr lang="en-GB" sz="2400" dirty="0"/>
          </a:p>
          <a:p>
            <a:pPr marL="0" lvl="0" indent="0" algn="ctr">
              <a:lnSpc>
                <a:spcPct val="100000"/>
              </a:lnSpc>
              <a:spcBef>
                <a:spcPct val="0"/>
              </a:spcBef>
              <a:buNone/>
              <a:defRPr/>
            </a:pPr>
            <a:r>
              <a:rPr lang="en-GB" sz="2400" dirty="0"/>
              <a:t>This means that the tangible manifestations of human adaptations represent a proof of the history of a territory.</a:t>
            </a:r>
          </a:p>
          <a:p>
            <a:pPr marL="0" lvl="0" indent="0" algn="ctr">
              <a:lnSpc>
                <a:spcPct val="100000"/>
              </a:lnSpc>
              <a:spcBef>
                <a:spcPct val="0"/>
              </a:spcBef>
              <a:buNone/>
              <a:defRPr/>
            </a:pPr>
            <a:endParaRPr lang="en-GB" sz="2400" dirty="0"/>
          </a:p>
          <a:p>
            <a:pPr marL="0" lvl="0" indent="0" algn="ctr">
              <a:lnSpc>
                <a:spcPct val="100000"/>
              </a:lnSpc>
              <a:spcBef>
                <a:spcPct val="0"/>
              </a:spcBef>
              <a:buNone/>
              <a:defRPr/>
            </a:pPr>
            <a:r>
              <a:rPr lang="en-GB" sz="2400" dirty="0"/>
              <a:t>Traditional buildings, as well as traditional crafts and knowledge are </a:t>
            </a:r>
            <a:r>
              <a:rPr lang="en-GB" sz="2400" b="1" dirty="0"/>
              <a:t>expressions of the genius loci</a:t>
            </a:r>
            <a:r>
              <a:rPr lang="en-GB" sz="2400" dirty="0"/>
              <a:t>, of the adaptation of human beings to specific environments, beyond cultural “contaminations” and before globalization trends.</a:t>
            </a:r>
          </a:p>
          <a:p>
            <a:pPr marL="0" lvl="0" indent="0" algn="ctr">
              <a:lnSpc>
                <a:spcPct val="100000"/>
              </a:lnSpc>
              <a:spcBef>
                <a:spcPct val="0"/>
              </a:spcBef>
              <a:buNone/>
              <a:defRPr/>
            </a:pPr>
            <a:r>
              <a:rPr lang="en-GB" sz="2400" dirty="0"/>
              <a:t>Genius loci may be visible in architecture, infrastructural solutions, landscaping, crafts and popular rituals and festivities. </a:t>
            </a:r>
          </a:p>
          <a:p>
            <a:pPr marL="0" lvl="0" indent="0" algn="ctr">
              <a:lnSpc>
                <a:spcPct val="100000"/>
              </a:lnSpc>
              <a:spcBef>
                <a:spcPct val="0"/>
              </a:spcBef>
              <a:buNone/>
              <a:defRPr/>
            </a:pPr>
            <a:endParaRPr lang="en-GB" sz="2000" i="1" dirty="0"/>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spTree>
    <p:extLst>
      <p:ext uri="{BB962C8B-B14F-4D97-AF65-F5344CB8AC3E}">
        <p14:creationId xmlns:p14="http://schemas.microsoft.com/office/powerpoint/2010/main" val="3377303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immagine 8" descr="IMG_20171214_113432.jpg">
            <a:extLst>
              <a:ext uri="{FF2B5EF4-FFF2-40B4-BE49-F238E27FC236}">
                <a16:creationId xmlns:a16="http://schemas.microsoft.com/office/drawing/2014/main" id="{D8B85C66-9643-8C42-A54D-49BAE4D76AF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5400000">
            <a:off x="6860033" y="3116377"/>
            <a:ext cx="2627863" cy="3253109"/>
          </a:xfrm>
          <a:prstGeom prst="rect">
            <a:avLst/>
          </a:prstGeom>
        </p:spPr>
      </p:pic>
      <p:pic>
        <p:nvPicPr>
          <p:cNvPr id="8" name="Picture 2" descr="Risultati immagini per karst house slovenia">
            <a:extLst>
              <a:ext uri="{FF2B5EF4-FFF2-40B4-BE49-F238E27FC236}">
                <a16:creationId xmlns:a16="http://schemas.microsoft.com/office/drawing/2014/main" id="{CA280305-AD83-8A41-AB9A-C86245F3324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1242" y="1590260"/>
            <a:ext cx="3652723" cy="2527041"/>
          </a:xfrm>
          <a:prstGeom prst="rect">
            <a:avLst/>
          </a:prstGeom>
          <a:noFill/>
        </p:spPr>
      </p:pic>
      <p:sp>
        <p:nvSpPr>
          <p:cNvPr id="3" name="Segnaposto numero diapositiva 2"/>
          <p:cNvSpPr>
            <a:spLocks noGrp="1"/>
          </p:cNvSpPr>
          <p:nvPr>
            <p:ph type="sldNum" sz="quarter" idx="4"/>
          </p:nvPr>
        </p:nvSpPr>
        <p:spPr/>
        <p:txBody>
          <a:bodyPr/>
          <a:lstStyle/>
          <a:p>
            <a:fld id="{049D297B-698F-43C0-B33B-A8D7EBAFEBBF}" type="slidenum">
              <a:rPr lang="it-IT" smtClean="0"/>
              <a:pPr/>
              <a:t>9</a:t>
            </a:fld>
            <a:endParaRPr lang="it-IT" dirty="0"/>
          </a:p>
        </p:txBody>
      </p:sp>
      <p:sp>
        <p:nvSpPr>
          <p:cNvPr id="4" name="Segnaposto testo 3"/>
          <p:cNvSpPr>
            <a:spLocks noGrp="1"/>
          </p:cNvSpPr>
          <p:nvPr>
            <p:ph type="body" sz="quarter" idx="16"/>
          </p:nvPr>
        </p:nvSpPr>
        <p:spPr/>
        <p:txBody>
          <a:bodyPr/>
          <a:lstStyle/>
          <a:p>
            <a:r>
              <a:rPr lang="it-IT" dirty="0"/>
              <a:t>Genius Loci</a:t>
            </a:r>
          </a:p>
        </p:txBody>
      </p:sp>
      <p:sp>
        <p:nvSpPr>
          <p:cNvPr id="7" name="Segnaposto contenuto 1"/>
          <p:cNvSpPr>
            <a:spLocks noGrp="1"/>
          </p:cNvSpPr>
          <p:nvPr>
            <p:ph sz="half" idx="12"/>
          </p:nvPr>
        </p:nvSpPr>
        <p:spPr>
          <a:xfrm>
            <a:off x="371475" y="1443297"/>
            <a:ext cx="11412538" cy="4656290"/>
          </a:xfrm>
          <a:ln>
            <a:solidFill>
              <a:srgbClr val="FF8038"/>
            </a:solidFill>
          </a:ln>
        </p:spPr>
        <p:txBody>
          <a:bodyPr/>
          <a:lstStyle/>
          <a:p>
            <a:pPr marL="0" lvl="0" indent="0" algn="ctr">
              <a:lnSpc>
                <a:spcPct val="100000"/>
              </a:lnSpc>
              <a:spcBef>
                <a:spcPct val="0"/>
              </a:spcBef>
              <a:buNone/>
              <a:defRPr/>
            </a:pPr>
            <a:endParaRPr lang="en-GB" sz="2000" i="1" dirty="0"/>
          </a:p>
          <a:p>
            <a:pPr algn="just">
              <a:lnSpc>
                <a:spcPct val="114000"/>
              </a:lnSpc>
              <a:spcBef>
                <a:spcPts val="0"/>
              </a:spcBef>
              <a:spcAft>
                <a:spcPts val="600"/>
              </a:spcAft>
              <a:buFont typeface="Arial" panose="020B0604020202020204" pitchFamily="34" charset="0"/>
              <a:buChar char="•"/>
            </a:pPr>
            <a:endParaRPr lang="en-US" b="1" dirty="0"/>
          </a:p>
          <a:p>
            <a:pPr algn="just">
              <a:lnSpc>
                <a:spcPct val="114000"/>
              </a:lnSpc>
              <a:spcBef>
                <a:spcPts val="0"/>
              </a:spcBef>
              <a:spcAft>
                <a:spcPts val="600"/>
              </a:spcAft>
              <a:buFont typeface="Arial" panose="020B0604020202020204" pitchFamily="34" charset="0"/>
              <a:buChar char="•"/>
            </a:pPr>
            <a:endParaRPr lang="en-US" dirty="0"/>
          </a:p>
          <a:p>
            <a:pPr marL="457200" lvl="1" indent="0" algn="just">
              <a:lnSpc>
                <a:spcPct val="114000"/>
              </a:lnSpc>
              <a:spcBef>
                <a:spcPts val="0"/>
              </a:spcBef>
              <a:spcAft>
                <a:spcPts val="600"/>
              </a:spcAft>
              <a:buNone/>
            </a:pPr>
            <a:endParaRPr lang="en-US" dirty="0"/>
          </a:p>
        </p:txBody>
      </p:sp>
      <p:pic>
        <p:nvPicPr>
          <p:cNvPr id="6" name="Picture 2" descr="Immagine correlata">
            <a:extLst>
              <a:ext uri="{FF2B5EF4-FFF2-40B4-BE49-F238E27FC236}">
                <a16:creationId xmlns:a16="http://schemas.microsoft.com/office/drawing/2014/main" id="{B9A5D86F-89B5-4B4C-927B-3D7DA1E52DA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43590" y="3441667"/>
            <a:ext cx="3595895" cy="2615196"/>
          </a:xfrm>
          <a:prstGeom prst="rect">
            <a:avLst/>
          </a:prstGeom>
          <a:noFill/>
        </p:spPr>
      </p:pic>
      <p:pic>
        <p:nvPicPr>
          <p:cNvPr id="5" name="Picture 2" descr="Risultati immagini per foto venezia comune venezia">
            <a:extLst>
              <a:ext uri="{FF2B5EF4-FFF2-40B4-BE49-F238E27FC236}">
                <a16:creationId xmlns:a16="http://schemas.microsoft.com/office/drawing/2014/main" id="{A0CEEBD2-C132-C643-95EC-3B56AF77E566}"/>
              </a:ext>
            </a:extLst>
          </p:cNvPr>
          <p:cNvPicPr>
            <a:picLocks noChangeAspect="1" noChangeArrowheads="1"/>
          </p:cNvPicPr>
          <p:nvPr/>
        </p:nvPicPr>
        <p:blipFill>
          <a:blip r:embed="rId5" cstate="print"/>
          <a:srcRect/>
          <a:stretch>
            <a:fillRect/>
          </a:stretch>
        </p:blipFill>
        <p:spPr bwMode="auto">
          <a:xfrm>
            <a:off x="535471" y="1590260"/>
            <a:ext cx="3425687" cy="2491409"/>
          </a:xfrm>
          <a:prstGeom prst="rect">
            <a:avLst/>
          </a:prstGeom>
          <a:noFill/>
        </p:spPr>
      </p:pic>
      <p:sp>
        <p:nvSpPr>
          <p:cNvPr id="2" name="TextBox 1">
            <a:extLst>
              <a:ext uri="{FF2B5EF4-FFF2-40B4-BE49-F238E27FC236}">
                <a16:creationId xmlns:a16="http://schemas.microsoft.com/office/drawing/2014/main" id="{362B8D47-F09B-544F-98E0-C0C0163EF9A8}"/>
              </a:ext>
            </a:extLst>
          </p:cNvPr>
          <p:cNvSpPr txBox="1"/>
          <p:nvPr/>
        </p:nvSpPr>
        <p:spPr>
          <a:xfrm>
            <a:off x="9272930" y="1367921"/>
            <a:ext cx="2332382" cy="2080592"/>
          </a:xfrm>
          <a:prstGeom prst="rect">
            <a:avLst/>
          </a:prstGeom>
        </p:spPr>
        <p:txBody>
          <a:bodyPr vert="horz" wrap="square" lIns="91440" tIns="45720" rIns="91440" bIns="45720" rtlCol="0" anchor="b">
            <a:normAutofit fontScale="92500" lnSpcReduction="20000"/>
          </a:bodyPr>
          <a:lstStyle/>
          <a:p>
            <a:pPr algn="l"/>
            <a:r>
              <a:rPr lang="en-US" sz="2400" b="1" kern="1200" cap="small" dirty="0">
                <a:solidFill>
                  <a:srgbClr val="F07E40"/>
                </a:solidFill>
                <a:latin typeface="Arial" panose="020B0604020202020204" pitchFamily="34" charset="0"/>
                <a:cs typeface="Arial" panose="020B0604020202020204" pitchFamily="34" charset="0"/>
              </a:rPr>
              <a:t>But is this the product of present generations, is this part of personal identity?</a:t>
            </a:r>
          </a:p>
        </p:txBody>
      </p:sp>
    </p:spTree>
    <p:extLst>
      <p:ext uri="{BB962C8B-B14F-4D97-AF65-F5344CB8AC3E}">
        <p14:creationId xmlns:p14="http://schemas.microsoft.com/office/powerpoint/2010/main" val="3332746852"/>
      </p:ext>
    </p:extLst>
  </p:cSld>
  <p:clrMapOvr>
    <a:masterClrMapping/>
  </p:clrMapOvr>
</p:sld>
</file>

<file path=ppt/theme/theme1.xml><?xml version="1.0" encoding="utf-8"?>
<a:theme xmlns:a="http://schemas.openxmlformats.org/drawingml/2006/main" name="Tema di Offic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sz="3100" b="1" kern="1200" cap="small" dirty="0" smtClean="0">
            <a:solidFill>
              <a:srgbClr val="F07E40"/>
            </a:solidFill>
            <a:latin typeface="+mn-lt"/>
            <a:cs typeface="Helvetica" charset="0"/>
          </a:defRPr>
        </a:defPPr>
      </a:lstStyle>
    </a:txDef>
  </a:objectDefaults>
  <a:extraClrSchemeLst/>
  <a:extLst>
    <a:ext uri="{05A4C25C-085E-4340-85A3-A5531E510DB2}">
      <thm15:themeFamily xmlns:thm15="http://schemas.microsoft.com/office/thememl/2012/main" name="Presentazione standard11" id="{597C8D81-1035-47DA-9F89-E80E30B94657}" vid="{17A801E2-5693-430B-8FB1-F4D7C07CD84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CLIC_ Model template, ppt presentation_riempimento bianco</Template>
  <TotalTime>1627</TotalTime>
  <Words>1472</Words>
  <Application>Microsoft Macintosh PowerPoint</Application>
  <PresentationFormat>Widescreen</PresentationFormat>
  <Paragraphs>125</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Helvetica</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Marco Acri University of Nova Gorica CLIC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Serena Micheletti</dc:creator>
  <cp:lastModifiedBy>Microsoft Office User</cp:lastModifiedBy>
  <cp:revision>145</cp:revision>
  <cp:lastPrinted>2019-05-05T22:46:50Z</cp:lastPrinted>
  <dcterms:created xsi:type="dcterms:W3CDTF">2018-07-25T11:18:11Z</dcterms:created>
  <dcterms:modified xsi:type="dcterms:W3CDTF">2019-05-06T09:35:08Z</dcterms:modified>
</cp:coreProperties>
</file>